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19"/>
  </p:notesMasterIdLst>
  <p:sldIdLst>
    <p:sldId id="256" r:id="rId2"/>
    <p:sldId id="284" r:id="rId3"/>
    <p:sldId id="267" r:id="rId4"/>
    <p:sldId id="274" r:id="rId5"/>
    <p:sldId id="272" r:id="rId6"/>
    <p:sldId id="273" r:id="rId7"/>
    <p:sldId id="285" r:id="rId8"/>
    <p:sldId id="275" r:id="rId9"/>
    <p:sldId id="286" r:id="rId10"/>
    <p:sldId id="287" r:id="rId11"/>
    <p:sldId id="276" r:id="rId12"/>
    <p:sldId id="288" r:id="rId13"/>
    <p:sldId id="289" r:id="rId14"/>
    <p:sldId id="264" r:id="rId15"/>
    <p:sldId id="290" r:id="rId16"/>
    <p:sldId id="283" r:id="rId17"/>
    <p:sldId id="28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7442" autoAdjust="0"/>
  </p:normalViewPr>
  <p:slideViewPr>
    <p:cSldViewPr snapToGrid="0">
      <p:cViewPr varScale="1">
        <p:scale>
          <a:sx n="89" d="100"/>
          <a:sy n="89" d="100"/>
        </p:scale>
        <p:origin x="27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3B70E-8075-405C-B11F-CBF9B64CF54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80A671C-723F-498A-921B-DBF98CF1211E}">
      <dgm:prSet/>
      <dgm:spPr/>
      <dgm:t>
        <a:bodyPr/>
        <a:lstStyle/>
        <a:p>
          <a:r>
            <a:rPr lang="en-CA" dirty="0">
              <a:latin typeface="Posterama" panose="020B0504020200020000" pitchFamily="34" charset="0"/>
              <a:cs typeface="Posterama" panose="020B0504020200020000" pitchFamily="34" charset="0"/>
            </a:rPr>
            <a:t>Increase enforcement of traffic laws</a:t>
          </a:r>
          <a:endParaRPr lang="en-US" dirty="0">
            <a:latin typeface="Posterama" panose="020B0504020200020000" pitchFamily="34" charset="0"/>
            <a:cs typeface="Posterama" panose="020B0504020200020000" pitchFamily="34" charset="0"/>
          </a:endParaRPr>
        </a:p>
      </dgm:t>
    </dgm:pt>
    <dgm:pt modelId="{73A877DC-1380-4C19-8612-78A80F21EB37}" type="parTrans" cxnId="{8F8C53F2-3ACB-47CF-893F-B1D00B927904}">
      <dgm:prSet/>
      <dgm:spPr/>
      <dgm:t>
        <a:bodyPr/>
        <a:lstStyle/>
        <a:p>
          <a:endParaRPr lang="en-US"/>
        </a:p>
      </dgm:t>
    </dgm:pt>
    <dgm:pt modelId="{5C03FF82-5871-4C59-8D41-7A23D85E219D}" type="sibTrans" cxnId="{8F8C53F2-3ACB-47CF-893F-B1D00B927904}">
      <dgm:prSet/>
      <dgm:spPr/>
      <dgm:t>
        <a:bodyPr/>
        <a:lstStyle/>
        <a:p>
          <a:endParaRPr lang="en-US"/>
        </a:p>
      </dgm:t>
    </dgm:pt>
    <dgm:pt modelId="{477BD575-8FD9-4480-B6FD-FE4C7D82BED1}">
      <dgm:prSet/>
      <dgm:spPr/>
      <dgm:t>
        <a:bodyPr/>
        <a:lstStyle/>
        <a:p>
          <a:r>
            <a:rPr lang="en-CA" dirty="0">
              <a:latin typeface="Posterama" panose="020B0504020200020000" pitchFamily="34" charset="0"/>
              <a:cs typeface="Posterama" panose="020B0504020200020000" pitchFamily="34" charset="0"/>
            </a:rPr>
            <a:t>Reducing speed limits in high-risk areas, adding traffic calming measures, and improving signage</a:t>
          </a:r>
          <a:endParaRPr lang="en-US" dirty="0">
            <a:latin typeface="Posterama" panose="020B0504020200020000" pitchFamily="34" charset="0"/>
            <a:cs typeface="Posterama" panose="020B0504020200020000" pitchFamily="34" charset="0"/>
          </a:endParaRPr>
        </a:p>
      </dgm:t>
    </dgm:pt>
    <dgm:pt modelId="{7842989F-312F-4E68-8658-63DAFE31ACF1}" type="parTrans" cxnId="{2C4F6FC3-E7A8-4924-AAD0-0376A1F50003}">
      <dgm:prSet/>
      <dgm:spPr/>
      <dgm:t>
        <a:bodyPr/>
        <a:lstStyle/>
        <a:p>
          <a:endParaRPr lang="en-US"/>
        </a:p>
      </dgm:t>
    </dgm:pt>
    <dgm:pt modelId="{16F4E0E7-F7A5-4816-B587-72A0335E1044}" type="sibTrans" cxnId="{2C4F6FC3-E7A8-4924-AAD0-0376A1F50003}">
      <dgm:prSet/>
      <dgm:spPr/>
      <dgm:t>
        <a:bodyPr/>
        <a:lstStyle/>
        <a:p>
          <a:endParaRPr lang="en-US"/>
        </a:p>
      </dgm:t>
    </dgm:pt>
    <dgm:pt modelId="{3DF90F91-0C4F-4395-AB8A-2EFE4796CE8F}" type="pres">
      <dgm:prSet presAssocID="{CD53B70E-8075-405C-B11F-CBF9B64CF54D}" presName="root" presStyleCnt="0">
        <dgm:presLayoutVars>
          <dgm:dir/>
          <dgm:resizeHandles val="exact"/>
        </dgm:presLayoutVars>
      </dgm:prSet>
      <dgm:spPr/>
    </dgm:pt>
    <dgm:pt modelId="{3398AC23-CAC8-4482-98B5-3C0A9C2C3A25}" type="pres">
      <dgm:prSet presAssocID="{D80A671C-723F-498A-921B-DBF98CF1211E}" presName="compNode" presStyleCnt="0"/>
      <dgm:spPr/>
    </dgm:pt>
    <dgm:pt modelId="{F42D2700-4D6E-49DE-9856-ED1239737199}" type="pres">
      <dgm:prSet presAssocID="{D80A671C-723F-498A-921B-DBF98CF1211E}" presName="bgRect" presStyleLbl="bgShp" presStyleIdx="0" presStyleCnt="2"/>
      <dgm:spPr/>
    </dgm:pt>
    <dgm:pt modelId="{861D1C6E-5650-4814-AF8F-CFB2DB34EA63}" type="pres">
      <dgm:prSet presAssocID="{D80A671C-723F-498A-921B-DBF98CF121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xi"/>
        </a:ext>
      </dgm:extLst>
    </dgm:pt>
    <dgm:pt modelId="{C16C695E-794D-4B10-86CE-3F7016BE4364}" type="pres">
      <dgm:prSet presAssocID="{D80A671C-723F-498A-921B-DBF98CF1211E}" presName="spaceRect" presStyleCnt="0"/>
      <dgm:spPr/>
    </dgm:pt>
    <dgm:pt modelId="{9CA9AE53-9B85-411C-83F6-5BFBB281D75A}" type="pres">
      <dgm:prSet presAssocID="{D80A671C-723F-498A-921B-DBF98CF1211E}" presName="parTx" presStyleLbl="revTx" presStyleIdx="0" presStyleCnt="2">
        <dgm:presLayoutVars>
          <dgm:chMax val="0"/>
          <dgm:chPref val="0"/>
        </dgm:presLayoutVars>
      </dgm:prSet>
      <dgm:spPr/>
    </dgm:pt>
    <dgm:pt modelId="{E67B29D8-07E7-4C01-A796-42BF3C7E0B29}" type="pres">
      <dgm:prSet presAssocID="{5C03FF82-5871-4C59-8D41-7A23D85E219D}" presName="sibTrans" presStyleCnt="0"/>
      <dgm:spPr/>
    </dgm:pt>
    <dgm:pt modelId="{A730092F-0798-42A3-AE80-B90E54A1235E}" type="pres">
      <dgm:prSet presAssocID="{477BD575-8FD9-4480-B6FD-FE4C7D82BED1}" presName="compNode" presStyleCnt="0"/>
      <dgm:spPr/>
    </dgm:pt>
    <dgm:pt modelId="{A647BE6C-A5CE-4834-8E9A-EFCB793E49C2}" type="pres">
      <dgm:prSet presAssocID="{477BD575-8FD9-4480-B6FD-FE4C7D82BED1}" presName="bgRect" presStyleLbl="bgShp" presStyleIdx="1" presStyleCnt="2"/>
      <dgm:spPr/>
    </dgm:pt>
    <dgm:pt modelId="{EB7EB0B4-29DF-440D-9E06-8A86563EC0C0}" type="pres">
      <dgm:prSet presAssocID="{477BD575-8FD9-4480-B6FD-FE4C7D82BE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ffic Light"/>
        </a:ext>
      </dgm:extLst>
    </dgm:pt>
    <dgm:pt modelId="{2C3BEC82-4852-4398-A239-AF3881C31D22}" type="pres">
      <dgm:prSet presAssocID="{477BD575-8FD9-4480-B6FD-FE4C7D82BED1}" presName="spaceRect" presStyleCnt="0"/>
      <dgm:spPr/>
    </dgm:pt>
    <dgm:pt modelId="{341D2775-9A7A-4EB6-A1A3-170FAC57E93A}" type="pres">
      <dgm:prSet presAssocID="{477BD575-8FD9-4480-B6FD-FE4C7D82BED1}" presName="parTx" presStyleLbl="revTx" presStyleIdx="1" presStyleCnt="2">
        <dgm:presLayoutVars>
          <dgm:chMax val="0"/>
          <dgm:chPref val="0"/>
        </dgm:presLayoutVars>
      </dgm:prSet>
      <dgm:spPr/>
    </dgm:pt>
  </dgm:ptLst>
  <dgm:cxnLst>
    <dgm:cxn modelId="{7385AF65-7DC7-4983-8FD1-D6DB892B97AD}" type="presOf" srcId="{CD53B70E-8075-405C-B11F-CBF9B64CF54D}" destId="{3DF90F91-0C4F-4395-AB8A-2EFE4796CE8F}" srcOrd="0" destOrd="0" presId="urn:microsoft.com/office/officeart/2018/2/layout/IconVerticalSolidList"/>
    <dgm:cxn modelId="{66F276B2-B289-4F5D-8FA4-D53E34D0A956}" type="presOf" srcId="{D80A671C-723F-498A-921B-DBF98CF1211E}" destId="{9CA9AE53-9B85-411C-83F6-5BFBB281D75A}" srcOrd="0" destOrd="0" presId="urn:microsoft.com/office/officeart/2018/2/layout/IconVerticalSolidList"/>
    <dgm:cxn modelId="{CEC323C1-71A3-47FE-8597-6D2A54891D47}" type="presOf" srcId="{477BD575-8FD9-4480-B6FD-FE4C7D82BED1}" destId="{341D2775-9A7A-4EB6-A1A3-170FAC57E93A}" srcOrd="0" destOrd="0" presId="urn:microsoft.com/office/officeart/2018/2/layout/IconVerticalSolidList"/>
    <dgm:cxn modelId="{2C4F6FC3-E7A8-4924-AAD0-0376A1F50003}" srcId="{CD53B70E-8075-405C-B11F-CBF9B64CF54D}" destId="{477BD575-8FD9-4480-B6FD-FE4C7D82BED1}" srcOrd="1" destOrd="0" parTransId="{7842989F-312F-4E68-8658-63DAFE31ACF1}" sibTransId="{16F4E0E7-F7A5-4816-B587-72A0335E1044}"/>
    <dgm:cxn modelId="{8F8C53F2-3ACB-47CF-893F-B1D00B927904}" srcId="{CD53B70E-8075-405C-B11F-CBF9B64CF54D}" destId="{D80A671C-723F-498A-921B-DBF98CF1211E}" srcOrd="0" destOrd="0" parTransId="{73A877DC-1380-4C19-8612-78A80F21EB37}" sibTransId="{5C03FF82-5871-4C59-8D41-7A23D85E219D}"/>
    <dgm:cxn modelId="{285730CC-9837-4966-A51A-41FE9D845B01}" type="presParOf" srcId="{3DF90F91-0C4F-4395-AB8A-2EFE4796CE8F}" destId="{3398AC23-CAC8-4482-98B5-3C0A9C2C3A25}" srcOrd="0" destOrd="0" presId="urn:microsoft.com/office/officeart/2018/2/layout/IconVerticalSolidList"/>
    <dgm:cxn modelId="{8D2BE688-DCC3-45B2-8A1D-B3934061D985}" type="presParOf" srcId="{3398AC23-CAC8-4482-98B5-3C0A9C2C3A25}" destId="{F42D2700-4D6E-49DE-9856-ED1239737199}" srcOrd="0" destOrd="0" presId="urn:microsoft.com/office/officeart/2018/2/layout/IconVerticalSolidList"/>
    <dgm:cxn modelId="{47B76299-AED2-4134-91CD-3CFDA890DA4B}" type="presParOf" srcId="{3398AC23-CAC8-4482-98B5-3C0A9C2C3A25}" destId="{861D1C6E-5650-4814-AF8F-CFB2DB34EA63}" srcOrd="1" destOrd="0" presId="urn:microsoft.com/office/officeart/2018/2/layout/IconVerticalSolidList"/>
    <dgm:cxn modelId="{79DDDE64-05AB-4C4F-8A6C-61F652296DC1}" type="presParOf" srcId="{3398AC23-CAC8-4482-98B5-3C0A9C2C3A25}" destId="{C16C695E-794D-4B10-86CE-3F7016BE4364}" srcOrd="2" destOrd="0" presId="urn:microsoft.com/office/officeart/2018/2/layout/IconVerticalSolidList"/>
    <dgm:cxn modelId="{6AE4014C-6B88-4A7A-8B32-36120BC8D259}" type="presParOf" srcId="{3398AC23-CAC8-4482-98B5-3C0A9C2C3A25}" destId="{9CA9AE53-9B85-411C-83F6-5BFBB281D75A}" srcOrd="3" destOrd="0" presId="urn:microsoft.com/office/officeart/2018/2/layout/IconVerticalSolidList"/>
    <dgm:cxn modelId="{4936181D-77F1-4B97-A222-B3A8DC38808A}" type="presParOf" srcId="{3DF90F91-0C4F-4395-AB8A-2EFE4796CE8F}" destId="{E67B29D8-07E7-4C01-A796-42BF3C7E0B29}" srcOrd="1" destOrd="0" presId="urn:microsoft.com/office/officeart/2018/2/layout/IconVerticalSolidList"/>
    <dgm:cxn modelId="{129A52F7-0EAE-48E7-AFB5-157040F72155}" type="presParOf" srcId="{3DF90F91-0C4F-4395-AB8A-2EFE4796CE8F}" destId="{A730092F-0798-42A3-AE80-B90E54A1235E}" srcOrd="2" destOrd="0" presId="urn:microsoft.com/office/officeart/2018/2/layout/IconVerticalSolidList"/>
    <dgm:cxn modelId="{6EDC8502-FAF6-4F67-A7D9-E6D87EE492FD}" type="presParOf" srcId="{A730092F-0798-42A3-AE80-B90E54A1235E}" destId="{A647BE6C-A5CE-4834-8E9A-EFCB793E49C2}" srcOrd="0" destOrd="0" presId="urn:microsoft.com/office/officeart/2018/2/layout/IconVerticalSolidList"/>
    <dgm:cxn modelId="{3FCA3C70-A024-4190-A220-FD1513311FBB}" type="presParOf" srcId="{A730092F-0798-42A3-AE80-B90E54A1235E}" destId="{EB7EB0B4-29DF-440D-9E06-8A86563EC0C0}" srcOrd="1" destOrd="0" presId="urn:microsoft.com/office/officeart/2018/2/layout/IconVerticalSolidList"/>
    <dgm:cxn modelId="{7055D6E9-80CB-45E2-BB20-1053FED85080}" type="presParOf" srcId="{A730092F-0798-42A3-AE80-B90E54A1235E}" destId="{2C3BEC82-4852-4398-A239-AF3881C31D22}" srcOrd="2" destOrd="0" presId="urn:microsoft.com/office/officeart/2018/2/layout/IconVerticalSolidList"/>
    <dgm:cxn modelId="{3641BC2C-C9FF-4D7F-A6EC-A48BB3F13B6B}" type="presParOf" srcId="{A730092F-0798-42A3-AE80-B90E54A1235E}" destId="{341D2775-9A7A-4EB6-A1A3-170FAC57E93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ACDE65-550B-4C43-8633-DEDBD4EA72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1C49968-AC59-4748-86D2-0ADEE1214E11}">
      <dgm:prSet/>
      <dgm:spPr/>
      <dgm:t>
        <a:bodyPr/>
        <a:lstStyle/>
        <a:p>
          <a:pPr>
            <a:lnSpc>
              <a:spcPct val="100000"/>
            </a:lnSpc>
          </a:pPr>
          <a:r>
            <a:rPr lang="en-CA" b="0" dirty="0">
              <a:latin typeface="Posterama" panose="020B0504020200020000" pitchFamily="34" charset="0"/>
              <a:cs typeface="Posterama" panose="020B0504020200020000" pitchFamily="34" charset="0"/>
            </a:rPr>
            <a:t>Public education. Use lower level for small vehicle</a:t>
          </a:r>
          <a:endParaRPr lang="en-US" b="0" dirty="0">
            <a:latin typeface="Posterama" panose="020B0504020200020000" pitchFamily="34" charset="0"/>
            <a:cs typeface="Posterama" panose="020B0504020200020000" pitchFamily="34" charset="0"/>
          </a:endParaRPr>
        </a:p>
      </dgm:t>
    </dgm:pt>
    <dgm:pt modelId="{6F2BC453-A601-48D8-9908-AD2CA1B2CE48}" type="parTrans" cxnId="{9E05C29D-EC6E-42B9-9D41-EDDE5BB12373}">
      <dgm:prSet/>
      <dgm:spPr/>
      <dgm:t>
        <a:bodyPr/>
        <a:lstStyle/>
        <a:p>
          <a:endParaRPr lang="en-US"/>
        </a:p>
      </dgm:t>
    </dgm:pt>
    <dgm:pt modelId="{BDD15B66-5D8A-46D2-A216-1BA472D1F03F}" type="sibTrans" cxnId="{9E05C29D-EC6E-42B9-9D41-EDDE5BB12373}">
      <dgm:prSet/>
      <dgm:spPr/>
      <dgm:t>
        <a:bodyPr/>
        <a:lstStyle/>
        <a:p>
          <a:endParaRPr lang="en-US"/>
        </a:p>
      </dgm:t>
    </dgm:pt>
    <dgm:pt modelId="{3640B6A5-E735-4603-AA94-69BCB0687AD5}">
      <dgm:prSet/>
      <dgm:spPr/>
      <dgm:t>
        <a:bodyPr/>
        <a:lstStyle/>
        <a:p>
          <a:pPr>
            <a:lnSpc>
              <a:spcPct val="100000"/>
            </a:lnSpc>
          </a:pPr>
          <a:r>
            <a:rPr lang="en-CA" b="0" dirty="0">
              <a:latin typeface="Posterama" panose="020B0504020200020000" pitchFamily="34" charset="0"/>
              <a:cs typeface="Posterama" panose="020B0504020200020000" pitchFamily="34" charset="0"/>
            </a:rPr>
            <a:t>Adopt reversible lanes to direct vehicles to different levels based on the real-time traffic</a:t>
          </a:r>
          <a:endParaRPr lang="en-US" b="0" dirty="0">
            <a:latin typeface="Posterama" panose="020B0504020200020000" pitchFamily="34" charset="0"/>
            <a:cs typeface="Posterama" panose="020B0504020200020000" pitchFamily="34" charset="0"/>
          </a:endParaRPr>
        </a:p>
      </dgm:t>
    </dgm:pt>
    <dgm:pt modelId="{D94A8068-4844-4E8A-A8B8-CAB1506E2AC7}" type="parTrans" cxnId="{35B30386-A822-43F7-B3A7-C1F55841B693}">
      <dgm:prSet/>
      <dgm:spPr/>
      <dgm:t>
        <a:bodyPr/>
        <a:lstStyle/>
        <a:p>
          <a:endParaRPr lang="en-US"/>
        </a:p>
      </dgm:t>
    </dgm:pt>
    <dgm:pt modelId="{B35429BD-3C63-4D5D-8106-3665141A02B5}" type="sibTrans" cxnId="{35B30386-A822-43F7-B3A7-C1F55841B693}">
      <dgm:prSet/>
      <dgm:spPr/>
      <dgm:t>
        <a:bodyPr/>
        <a:lstStyle/>
        <a:p>
          <a:endParaRPr lang="en-US"/>
        </a:p>
      </dgm:t>
    </dgm:pt>
    <dgm:pt modelId="{99CB1A2F-71D8-4489-BD29-A0A8AA0F65E4}" type="pres">
      <dgm:prSet presAssocID="{1FACDE65-550B-4C43-8633-DEDBD4EA7203}" presName="root" presStyleCnt="0">
        <dgm:presLayoutVars>
          <dgm:dir/>
          <dgm:resizeHandles val="exact"/>
        </dgm:presLayoutVars>
      </dgm:prSet>
      <dgm:spPr/>
    </dgm:pt>
    <dgm:pt modelId="{37FDB5E7-BF84-49C7-ADFB-5EB4C0BA4D8D}" type="pres">
      <dgm:prSet presAssocID="{81C49968-AC59-4748-86D2-0ADEE1214E11}" presName="compNode" presStyleCnt="0"/>
      <dgm:spPr/>
    </dgm:pt>
    <dgm:pt modelId="{7D6F7217-946E-4055-AFF8-C8E7CAAC21CE}" type="pres">
      <dgm:prSet presAssocID="{81C49968-AC59-4748-86D2-0ADEE1214E11}" presName="bgRect" presStyleLbl="bgShp" presStyleIdx="0" presStyleCnt="2"/>
      <dgm:spPr/>
    </dgm:pt>
    <dgm:pt modelId="{ABF56F0A-B9E2-4733-BA1F-1C370F5D39DE}" type="pres">
      <dgm:prSet presAssocID="{81C49968-AC59-4748-86D2-0ADEE1214E1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1B6DB619-08B7-4DA5-AFF1-0EF3D46867BF}" type="pres">
      <dgm:prSet presAssocID="{81C49968-AC59-4748-86D2-0ADEE1214E11}" presName="spaceRect" presStyleCnt="0"/>
      <dgm:spPr/>
    </dgm:pt>
    <dgm:pt modelId="{43CAAA60-D752-4A43-8401-D4709A0D5A12}" type="pres">
      <dgm:prSet presAssocID="{81C49968-AC59-4748-86D2-0ADEE1214E11}" presName="parTx" presStyleLbl="revTx" presStyleIdx="0" presStyleCnt="2">
        <dgm:presLayoutVars>
          <dgm:chMax val="0"/>
          <dgm:chPref val="0"/>
        </dgm:presLayoutVars>
      </dgm:prSet>
      <dgm:spPr/>
    </dgm:pt>
    <dgm:pt modelId="{3180A3CD-02C3-40FA-B54F-259072BAA680}" type="pres">
      <dgm:prSet presAssocID="{BDD15B66-5D8A-46D2-A216-1BA472D1F03F}" presName="sibTrans" presStyleCnt="0"/>
      <dgm:spPr/>
    </dgm:pt>
    <dgm:pt modelId="{7DF81F0A-769F-4637-9AF0-2EB109B62CB0}" type="pres">
      <dgm:prSet presAssocID="{3640B6A5-E735-4603-AA94-69BCB0687AD5}" presName="compNode" presStyleCnt="0"/>
      <dgm:spPr/>
    </dgm:pt>
    <dgm:pt modelId="{D4923227-00A9-45B5-B863-F308BD151D4D}" type="pres">
      <dgm:prSet presAssocID="{3640B6A5-E735-4603-AA94-69BCB0687AD5}" presName="bgRect" presStyleLbl="bgShp" presStyleIdx="1" presStyleCnt="2"/>
      <dgm:spPr/>
    </dgm:pt>
    <dgm:pt modelId="{2496CED3-CEC0-43F2-A6F4-24A1E6FE251A}" type="pres">
      <dgm:prSet presAssocID="{3640B6A5-E735-4603-AA94-69BCB0687AD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ffic Light"/>
        </a:ext>
      </dgm:extLst>
    </dgm:pt>
    <dgm:pt modelId="{4A14D697-F21C-461B-BF8C-15C909CE06A2}" type="pres">
      <dgm:prSet presAssocID="{3640B6A5-E735-4603-AA94-69BCB0687AD5}" presName="spaceRect" presStyleCnt="0"/>
      <dgm:spPr/>
    </dgm:pt>
    <dgm:pt modelId="{6910A7D6-A783-4511-BC60-0145903FC006}" type="pres">
      <dgm:prSet presAssocID="{3640B6A5-E735-4603-AA94-69BCB0687AD5}" presName="parTx" presStyleLbl="revTx" presStyleIdx="1" presStyleCnt="2">
        <dgm:presLayoutVars>
          <dgm:chMax val="0"/>
          <dgm:chPref val="0"/>
        </dgm:presLayoutVars>
      </dgm:prSet>
      <dgm:spPr/>
    </dgm:pt>
  </dgm:ptLst>
  <dgm:cxnLst>
    <dgm:cxn modelId="{A80A9437-7796-4095-BA11-2B6151F3F945}" type="presOf" srcId="{1FACDE65-550B-4C43-8633-DEDBD4EA7203}" destId="{99CB1A2F-71D8-4489-BD29-A0A8AA0F65E4}" srcOrd="0" destOrd="0" presId="urn:microsoft.com/office/officeart/2018/2/layout/IconVerticalSolidList"/>
    <dgm:cxn modelId="{A811C172-424B-4C6F-8814-360F64B0CF63}" type="presOf" srcId="{81C49968-AC59-4748-86D2-0ADEE1214E11}" destId="{43CAAA60-D752-4A43-8401-D4709A0D5A12}" srcOrd="0" destOrd="0" presId="urn:microsoft.com/office/officeart/2018/2/layout/IconVerticalSolidList"/>
    <dgm:cxn modelId="{35B30386-A822-43F7-B3A7-C1F55841B693}" srcId="{1FACDE65-550B-4C43-8633-DEDBD4EA7203}" destId="{3640B6A5-E735-4603-AA94-69BCB0687AD5}" srcOrd="1" destOrd="0" parTransId="{D94A8068-4844-4E8A-A8B8-CAB1506E2AC7}" sibTransId="{B35429BD-3C63-4D5D-8106-3665141A02B5}"/>
    <dgm:cxn modelId="{9E05C29D-EC6E-42B9-9D41-EDDE5BB12373}" srcId="{1FACDE65-550B-4C43-8633-DEDBD4EA7203}" destId="{81C49968-AC59-4748-86D2-0ADEE1214E11}" srcOrd="0" destOrd="0" parTransId="{6F2BC453-A601-48D8-9908-AD2CA1B2CE48}" sibTransId="{BDD15B66-5D8A-46D2-A216-1BA472D1F03F}"/>
    <dgm:cxn modelId="{1BC5D0C4-19F9-400F-8851-46B4A49A2C57}" type="presOf" srcId="{3640B6A5-E735-4603-AA94-69BCB0687AD5}" destId="{6910A7D6-A783-4511-BC60-0145903FC006}" srcOrd="0" destOrd="0" presId="urn:microsoft.com/office/officeart/2018/2/layout/IconVerticalSolidList"/>
    <dgm:cxn modelId="{F022CF67-E650-4EB9-9423-9DA9DB478EB3}" type="presParOf" srcId="{99CB1A2F-71D8-4489-BD29-A0A8AA0F65E4}" destId="{37FDB5E7-BF84-49C7-ADFB-5EB4C0BA4D8D}" srcOrd="0" destOrd="0" presId="urn:microsoft.com/office/officeart/2018/2/layout/IconVerticalSolidList"/>
    <dgm:cxn modelId="{1823C211-26B5-4CE8-8E1F-683D30C39A97}" type="presParOf" srcId="{37FDB5E7-BF84-49C7-ADFB-5EB4C0BA4D8D}" destId="{7D6F7217-946E-4055-AFF8-C8E7CAAC21CE}" srcOrd="0" destOrd="0" presId="urn:microsoft.com/office/officeart/2018/2/layout/IconVerticalSolidList"/>
    <dgm:cxn modelId="{18271CCC-0C4C-46B3-A570-2360FC24EE79}" type="presParOf" srcId="{37FDB5E7-BF84-49C7-ADFB-5EB4C0BA4D8D}" destId="{ABF56F0A-B9E2-4733-BA1F-1C370F5D39DE}" srcOrd="1" destOrd="0" presId="urn:microsoft.com/office/officeart/2018/2/layout/IconVerticalSolidList"/>
    <dgm:cxn modelId="{5626FEFB-233F-4B54-9FE5-7EEC4003ECC8}" type="presParOf" srcId="{37FDB5E7-BF84-49C7-ADFB-5EB4C0BA4D8D}" destId="{1B6DB619-08B7-4DA5-AFF1-0EF3D46867BF}" srcOrd="2" destOrd="0" presId="urn:microsoft.com/office/officeart/2018/2/layout/IconVerticalSolidList"/>
    <dgm:cxn modelId="{A77576AB-13A0-4A9D-AF29-867FCDA8E4BC}" type="presParOf" srcId="{37FDB5E7-BF84-49C7-ADFB-5EB4C0BA4D8D}" destId="{43CAAA60-D752-4A43-8401-D4709A0D5A12}" srcOrd="3" destOrd="0" presId="urn:microsoft.com/office/officeart/2018/2/layout/IconVerticalSolidList"/>
    <dgm:cxn modelId="{9DB4C679-048E-4DA3-8C15-3EC51A0A3CAA}" type="presParOf" srcId="{99CB1A2F-71D8-4489-BD29-A0A8AA0F65E4}" destId="{3180A3CD-02C3-40FA-B54F-259072BAA680}" srcOrd="1" destOrd="0" presId="urn:microsoft.com/office/officeart/2018/2/layout/IconVerticalSolidList"/>
    <dgm:cxn modelId="{56341C57-2E32-4B6E-B004-F3C3C58518A2}" type="presParOf" srcId="{99CB1A2F-71D8-4489-BD29-A0A8AA0F65E4}" destId="{7DF81F0A-769F-4637-9AF0-2EB109B62CB0}" srcOrd="2" destOrd="0" presId="urn:microsoft.com/office/officeart/2018/2/layout/IconVerticalSolidList"/>
    <dgm:cxn modelId="{C36096F4-C592-4648-B21F-E1963786DBDE}" type="presParOf" srcId="{7DF81F0A-769F-4637-9AF0-2EB109B62CB0}" destId="{D4923227-00A9-45B5-B863-F308BD151D4D}" srcOrd="0" destOrd="0" presId="urn:microsoft.com/office/officeart/2018/2/layout/IconVerticalSolidList"/>
    <dgm:cxn modelId="{6184A408-58EF-4BE0-9FC3-4E45B3EFE1CF}" type="presParOf" srcId="{7DF81F0A-769F-4637-9AF0-2EB109B62CB0}" destId="{2496CED3-CEC0-43F2-A6F4-24A1E6FE251A}" srcOrd="1" destOrd="0" presId="urn:microsoft.com/office/officeart/2018/2/layout/IconVerticalSolidList"/>
    <dgm:cxn modelId="{DA04ACD5-7392-4A2C-94B3-A6B1B86C7400}" type="presParOf" srcId="{7DF81F0A-769F-4637-9AF0-2EB109B62CB0}" destId="{4A14D697-F21C-461B-BF8C-15C909CE06A2}" srcOrd="2" destOrd="0" presId="urn:microsoft.com/office/officeart/2018/2/layout/IconVerticalSolidList"/>
    <dgm:cxn modelId="{EDCC4BA4-560E-4212-9FD5-9FCE5765BB80}" type="presParOf" srcId="{7DF81F0A-769F-4637-9AF0-2EB109B62CB0}" destId="{6910A7D6-A783-4511-BC60-0145903FC00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D2700-4D6E-49DE-9856-ED1239737199}">
      <dsp:nvSpPr>
        <dsp:cNvPr id="0" name=""/>
        <dsp:cNvSpPr/>
      </dsp:nvSpPr>
      <dsp:spPr>
        <a:xfrm>
          <a:off x="0" y="79617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1D1C6E-5650-4814-AF8F-CFB2DB34EA63}">
      <dsp:nvSpPr>
        <dsp:cNvPr id="0" name=""/>
        <dsp:cNvSpPr/>
      </dsp:nvSpPr>
      <dsp:spPr>
        <a:xfrm>
          <a:off x="444633" y="1126895"/>
          <a:ext cx="808425" cy="808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A9AE53-9B85-411C-83F6-5BFBB281D75A}">
      <dsp:nvSpPr>
        <dsp:cNvPr id="0" name=""/>
        <dsp:cNvSpPr/>
      </dsp:nvSpPr>
      <dsp:spPr>
        <a:xfrm>
          <a:off x="1697693" y="79617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933450">
            <a:lnSpc>
              <a:spcPct val="90000"/>
            </a:lnSpc>
            <a:spcBef>
              <a:spcPct val="0"/>
            </a:spcBef>
            <a:spcAft>
              <a:spcPct val="35000"/>
            </a:spcAft>
            <a:buNone/>
          </a:pPr>
          <a:r>
            <a:rPr lang="en-CA" sz="2100" kern="1200" dirty="0">
              <a:latin typeface="Posterama" panose="020B0504020200020000" pitchFamily="34" charset="0"/>
              <a:cs typeface="Posterama" panose="020B0504020200020000" pitchFamily="34" charset="0"/>
            </a:rPr>
            <a:t>Increase enforcement of traffic laws</a:t>
          </a:r>
          <a:endParaRPr lang="en-US" sz="2100" kern="1200" dirty="0">
            <a:latin typeface="Posterama" panose="020B0504020200020000" pitchFamily="34" charset="0"/>
            <a:cs typeface="Posterama" panose="020B0504020200020000" pitchFamily="34" charset="0"/>
          </a:endParaRPr>
        </a:p>
      </dsp:txBody>
      <dsp:txXfrm>
        <a:off x="1697693" y="796176"/>
        <a:ext cx="4568317" cy="1469864"/>
      </dsp:txXfrm>
    </dsp:sp>
    <dsp:sp modelId="{A647BE6C-A5CE-4834-8E9A-EFCB793E49C2}">
      <dsp:nvSpPr>
        <dsp:cNvPr id="0" name=""/>
        <dsp:cNvSpPr/>
      </dsp:nvSpPr>
      <dsp:spPr>
        <a:xfrm>
          <a:off x="0" y="263350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7EB0B4-29DF-440D-9E06-8A86563EC0C0}">
      <dsp:nvSpPr>
        <dsp:cNvPr id="0" name=""/>
        <dsp:cNvSpPr/>
      </dsp:nvSpPr>
      <dsp:spPr>
        <a:xfrm>
          <a:off x="444633" y="2964225"/>
          <a:ext cx="808425" cy="808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1D2775-9A7A-4EB6-A1A3-170FAC57E93A}">
      <dsp:nvSpPr>
        <dsp:cNvPr id="0" name=""/>
        <dsp:cNvSpPr/>
      </dsp:nvSpPr>
      <dsp:spPr>
        <a:xfrm>
          <a:off x="1697693" y="263350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933450">
            <a:lnSpc>
              <a:spcPct val="90000"/>
            </a:lnSpc>
            <a:spcBef>
              <a:spcPct val="0"/>
            </a:spcBef>
            <a:spcAft>
              <a:spcPct val="35000"/>
            </a:spcAft>
            <a:buNone/>
          </a:pPr>
          <a:r>
            <a:rPr lang="en-CA" sz="2100" kern="1200" dirty="0">
              <a:latin typeface="Posterama" panose="020B0504020200020000" pitchFamily="34" charset="0"/>
              <a:cs typeface="Posterama" panose="020B0504020200020000" pitchFamily="34" charset="0"/>
            </a:rPr>
            <a:t>Reducing speed limits in high-risk areas, adding traffic calming measures, and improving signage</a:t>
          </a:r>
          <a:endParaRPr lang="en-US" sz="2100" kern="1200" dirty="0">
            <a:latin typeface="Posterama" panose="020B0504020200020000" pitchFamily="34" charset="0"/>
            <a:cs typeface="Posterama" panose="020B0504020200020000" pitchFamily="34" charset="0"/>
          </a:endParaRPr>
        </a:p>
      </dsp:txBody>
      <dsp:txXfrm>
        <a:off x="1697693" y="2633506"/>
        <a:ext cx="4568317" cy="14698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F7217-946E-4055-AFF8-C8E7CAAC21CE}">
      <dsp:nvSpPr>
        <dsp:cNvPr id="0" name=""/>
        <dsp:cNvSpPr/>
      </dsp:nvSpPr>
      <dsp:spPr>
        <a:xfrm>
          <a:off x="0" y="79617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F56F0A-B9E2-4733-BA1F-1C370F5D39DE}">
      <dsp:nvSpPr>
        <dsp:cNvPr id="0" name=""/>
        <dsp:cNvSpPr/>
      </dsp:nvSpPr>
      <dsp:spPr>
        <a:xfrm>
          <a:off x="444633" y="1126895"/>
          <a:ext cx="808425" cy="808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CAAA60-D752-4A43-8401-D4709A0D5A12}">
      <dsp:nvSpPr>
        <dsp:cNvPr id="0" name=""/>
        <dsp:cNvSpPr/>
      </dsp:nvSpPr>
      <dsp:spPr>
        <a:xfrm>
          <a:off x="1697693" y="79617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977900">
            <a:lnSpc>
              <a:spcPct val="100000"/>
            </a:lnSpc>
            <a:spcBef>
              <a:spcPct val="0"/>
            </a:spcBef>
            <a:spcAft>
              <a:spcPct val="35000"/>
            </a:spcAft>
            <a:buNone/>
          </a:pPr>
          <a:r>
            <a:rPr lang="en-CA" sz="2200" b="0" kern="1200" dirty="0">
              <a:latin typeface="Posterama" panose="020B0504020200020000" pitchFamily="34" charset="0"/>
              <a:cs typeface="Posterama" panose="020B0504020200020000" pitchFamily="34" charset="0"/>
            </a:rPr>
            <a:t>Public education. Use lower level for small vehicle</a:t>
          </a:r>
          <a:endParaRPr lang="en-US" sz="2200" b="0" kern="1200" dirty="0">
            <a:latin typeface="Posterama" panose="020B0504020200020000" pitchFamily="34" charset="0"/>
            <a:cs typeface="Posterama" panose="020B0504020200020000" pitchFamily="34" charset="0"/>
          </a:endParaRPr>
        </a:p>
      </dsp:txBody>
      <dsp:txXfrm>
        <a:off x="1697693" y="796176"/>
        <a:ext cx="4568317" cy="1469864"/>
      </dsp:txXfrm>
    </dsp:sp>
    <dsp:sp modelId="{D4923227-00A9-45B5-B863-F308BD151D4D}">
      <dsp:nvSpPr>
        <dsp:cNvPr id="0" name=""/>
        <dsp:cNvSpPr/>
      </dsp:nvSpPr>
      <dsp:spPr>
        <a:xfrm>
          <a:off x="0" y="263350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6CED3-CEC0-43F2-A6F4-24A1E6FE251A}">
      <dsp:nvSpPr>
        <dsp:cNvPr id="0" name=""/>
        <dsp:cNvSpPr/>
      </dsp:nvSpPr>
      <dsp:spPr>
        <a:xfrm>
          <a:off x="444633" y="2964225"/>
          <a:ext cx="808425" cy="808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10A7D6-A783-4511-BC60-0145903FC006}">
      <dsp:nvSpPr>
        <dsp:cNvPr id="0" name=""/>
        <dsp:cNvSpPr/>
      </dsp:nvSpPr>
      <dsp:spPr>
        <a:xfrm>
          <a:off x="1697693" y="263350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977900">
            <a:lnSpc>
              <a:spcPct val="100000"/>
            </a:lnSpc>
            <a:spcBef>
              <a:spcPct val="0"/>
            </a:spcBef>
            <a:spcAft>
              <a:spcPct val="35000"/>
            </a:spcAft>
            <a:buNone/>
          </a:pPr>
          <a:r>
            <a:rPr lang="en-CA" sz="2200" b="0" kern="1200" dirty="0">
              <a:latin typeface="Posterama" panose="020B0504020200020000" pitchFamily="34" charset="0"/>
              <a:cs typeface="Posterama" panose="020B0504020200020000" pitchFamily="34" charset="0"/>
            </a:rPr>
            <a:t>Adopt reversible lanes to direct vehicles to different levels based on the real-time traffic</a:t>
          </a:r>
          <a:endParaRPr lang="en-US" sz="2200" b="0" kern="1200" dirty="0">
            <a:latin typeface="Posterama" panose="020B0504020200020000" pitchFamily="34" charset="0"/>
            <a:cs typeface="Posterama" panose="020B0504020200020000" pitchFamily="34" charset="0"/>
          </a:endParaRPr>
        </a:p>
      </dsp:txBody>
      <dsp:txXfrm>
        <a:off x="1697693" y="2633506"/>
        <a:ext cx="4568317" cy="14698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C61C0-9FAF-D042-8863-B7899254CC46}" type="datetimeFigureOut">
              <a:rPr lang="en-US" smtClean="0"/>
              <a:t>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E9C2B-D230-DB42-AF54-8D445A60E1D8}" type="slidenum">
              <a:rPr lang="en-US" smtClean="0"/>
              <a:t>‹#›</a:t>
            </a:fld>
            <a:endParaRPr lang="en-US"/>
          </a:p>
        </p:txBody>
      </p:sp>
    </p:spTree>
    <p:extLst>
      <p:ext uri="{BB962C8B-B14F-4D97-AF65-F5344CB8AC3E}">
        <p14:creationId xmlns:p14="http://schemas.microsoft.com/office/powerpoint/2010/main" val="355494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welcome to our presentation. We are team 13, I</a:t>
            </a:r>
            <a:r>
              <a:rPr lang="zh-CN" altLang="en-US" dirty="0"/>
              <a:t>‘</a:t>
            </a:r>
            <a:r>
              <a:rPr lang="en-CA" altLang="zh-CN" dirty="0"/>
              <a:t>m Kai, this is Cyrus, Amanda, and </a:t>
            </a:r>
            <a:r>
              <a:rPr lang="en-CA" altLang="zh-CN" dirty="0" err="1"/>
              <a:t>Yingke</a:t>
            </a:r>
            <a:r>
              <a:rPr lang="en-CA" altLang="zh-CN" dirty="0"/>
              <a:t>. Today we are going to talk about our analysis on NYPD Motor Vehicle Collision Analysis. </a:t>
            </a:r>
            <a:endParaRPr lang="en-US" dirty="0"/>
          </a:p>
        </p:txBody>
      </p:sp>
      <p:sp>
        <p:nvSpPr>
          <p:cNvPr id="4" name="Slide Number Placeholder 3"/>
          <p:cNvSpPr>
            <a:spLocks noGrp="1"/>
          </p:cNvSpPr>
          <p:nvPr>
            <p:ph type="sldNum" sz="quarter" idx="5"/>
          </p:nvPr>
        </p:nvSpPr>
        <p:spPr/>
        <p:txBody>
          <a:bodyPr/>
          <a:lstStyle/>
          <a:p>
            <a:fld id="{700E9C2B-D230-DB42-AF54-8D445A60E1D8}" type="slidenum">
              <a:rPr lang="en-US" smtClean="0"/>
              <a:t>1</a:t>
            </a:fld>
            <a:endParaRPr lang="en-US"/>
          </a:p>
        </p:txBody>
      </p:sp>
    </p:spTree>
    <p:extLst>
      <p:ext uri="{BB962C8B-B14F-4D97-AF65-F5344CB8AC3E}">
        <p14:creationId xmlns:p14="http://schemas.microsoft.com/office/powerpoint/2010/main" val="1121400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CA" b="1" dirty="0">
                <a:solidFill>
                  <a:schemeClr val="bg1"/>
                </a:solidFill>
              </a:rPr>
              <a:t>Implementing traffic calming measures: This can include reducing speed limits in high-risk areas, implementing traffic-calming infrastructure such as speed humps, and re-engineering roads to make them more pedestrian-friendly.</a:t>
            </a:r>
          </a:p>
          <a:p>
            <a:pPr marL="342900" indent="-342900">
              <a:buAutoNum type="arabicPeriod"/>
            </a:pPr>
            <a:endParaRPr lang="en-CA" b="1" dirty="0">
              <a:solidFill>
                <a:schemeClr val="bg1"/>
              </a:solidFill>
            </a:endParaRPr>
          </a:p>
          <a:p>
            <a:pPr marL="342900" indent="-342900">
              <a:buAutoNum type="arabicPeriod"/>
            </a:pPr>
            <a:r>
              <a:rPr lang="en-CA" b="1" dirty="0">
                <a:solidFill>
                  <a:schemeClr val="bg1"/>
                </a:solidFill>
              </a:rPr>
              <a:t>Increasing pedestrian visibility: Improving lighting in high-risk areas, adding pedestrian crossing signage, and introducing high-visibility markings on crosswalks can all help improve pedestrian visibility.</a:t>
            </a:r>
          </a:p>
          <a:p>
            <a:pPr marL="342900" indent="-342900">
              <a:buAutoNum type="arabicPeriod"/>
            </a:pPr>
            <a:endParaRPr lang="en-CA" b="1" dirty="0">
              <a:solidFill>
                <a:schemeClr val="bg1"/>
              </a:solidFill>
            </a:endParaRPr>
          </a:p>
          <a:p>
            <a:pPr marL="342900" indent="-342900">
              <a:buAutoNum type="arabicPeriod"/>
            </a:pPr>
            <a:r>
              <a:rPr lang="en-CA" b="1" dirty="0">
                <a:solidFill>
                  <a:schemeClr val="bg1"/>
                </a:solidFill>
              </a:rPr>
              <a:t>Improving public transportation: Improving public transportation options such as bus and subway services can help reduce the number of cars on the road, reducing the risk of pedestrian accidents.</a:t>
            </a:r>
          </a:p>
          <a:p>
            <a:pPr marL="342900" indent="-342900">
              <a:buAutoNum type="arabicPeriod"/>
            </a:pPr>
            <a:endParaRPr lang="en-CA" b="1" dirty="0">
              <a:solidFill>
                <a:schemeClr val="bg1"/>
              </a:solidFill>
            </a:endParaRPr>
          </a:p>
          <a:p>
            <a:pPr marL="342900" indent="-342900">
              <a:buAutoNum type="arabicPeriod"/>
            </a:pPr>
            <a:r>
              <a:rPr lang="en-CA" b="1" dirty="0">
                <a:solidFill>
                  <a:schemeClr val="bg1"/>
                </a:solidFill>
              </a:rPr>
              <a:t>Public education campaigns: Raising public awareness about the importance of pedestrian safety can help reduce risky behaviors such as jaywalking and encourage safer behavior on the part of both pedestrians and drivers.</a:t>
            </a:r>
          </a:p>
          <a:p>
            <a:pPr marL="342900" indent="-342900">
              <a:buAutoNum type="arabicPeriod"/>
            </a:pPr>
            <a:endParaRPr lang="en-CA" b="1" dirty="0">
              <a:solidFill>
                <a:schemeClr val="bg1"/>
              </a:solidFill>
            </a:endParaRPr>
          </a:p>
          <a:p>
            <a:pPr marL="342900" indent="-342900">
              <a:buAutoNum type="arabicPeriod"/>
            </a:pPr>
            <a:r>
              <a:rPr lang="en-CA" b="1" dirty="0">
                <a:solidFill>
                  <a:schemeClr val="bg1"/>
                </a:solidFill>
              </a:rPr>
              <a:t>Improving infrastructure: Improving pedestrian infrastructure such as sidewalks, bike lanes, and crosswalks can help create safer spaces for pedestrians.</a:t>
            </a:r>
            <a:endParaRPr lang="en-CA" dirty="0">
              <a:solidFill>
                <a:schemeClr val="bg1"/>
              </a:solidFill>
            </a:endParaRPr>
          </a:p>
          <a:p>
            <a:endParaRPr lang="en-CA" dirty="0"/>
          </a:p>
          <a:p>
            <a:endParaRPr lang="en-CA" dirty="0"/>
          </a:p>
        </p:txBody>
      </p:sp>
      <p:sp>
        <p:nvSpPr>
          <p:cNvPr id="4" name="Slide Number Placeholder 3"/>
          <p:cNvSpPr>
            <a:spLocks noGrp="1"/>
          </p:cNvSpPr>
          <p:nvPr>
            <p:ph type="sldNum" sz="quarter" idx="5"/>
          </p:nvPr>
        </p:nvSpPr>
        <p:spPr/>
        <p:txBody>
          <a:bodyPr/>
          <a:lstStyle/>
          <a:p>
            <a:fld id="{700E9C2B-D230-DB42-AF54-8D445A60E1D8}" type="slidenum">
              <a:rPr lang="en-US" smtClean="0"/>
              <a:t>12</a:t>
            </a:fld>
            <a:endParaRPr lang="en-US"/>
          </a:p>
        </p:txBody>
      </p:sp>
    </p:spTree>
    <p:extLst>
      <p:ext uri="{BB962C8B-B14F-4D97-AF65-F5344CB8AC3E}">
        <p14:creationId xmlns:p14="http://schemas.microsoft.com/office/powerpoint/2010/main" val="1811492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tried </a:t>
            </a:r>
            <a:r>
              <a:rPr lang="en-CA" dirty="0" err="1"/>
              <a:t>pairplot</a:t>
            </a:r>
            <a:r>
              <a:rPr lang="en-CA" dirty="0"/>
              <a:t> to have a look if there is obvious clusters. We didn’t find the obvious clusters, but we find two linear relationship.</a:t>
            </a:r>
          </a:p>
          <a:p>
            <a:r>
              <a:rPr lang="en-CA" dirty="0"/>
              <a:t>The  we add a dimension to see whether  there are clusters. </a:t>
            </a:r>
          </a:p>
          <a:p>
            <a:endParaRPr lang="en-CA" dirty="0"/>
          </a:p>
        </p:txBody>
      </p:sp>
      <p:sp>
        <p:nvSpPr>
          <p:cNvPr id="4" name="Slide Number Placeholder 3"/>
          <p:cNvSpPr>
            <a:spLocks noGrp="1"/>
          </p:cNvSpPr>
          <p:nvPr>
            <p:ph type="sldNum" sz="quarter" idx="5"/>
          </p:nvPr>
        </p:nvSpPr>
        <p:spPr/>
        <p:txBody>
          <a:bodyPr/>
          <a:lstStyle/>
          <a:p>
            <a:fld id="{700E9C2B-D230-DB42-AF54-8D445A60E1D8}" type="slidenum">
              <a:rPr lang="en-US" smtClean="0"/>
              <a:t>15</a:t>
            </a:fld>
            <a:endParaRPr lang="en-US"/>
          </a:p>
        </p:txBody>
      </p:sp>
    </p:spTree>
    <p:extLst>
      <p:ext uri="{BB962C8B-B14F-4D97-AF65-F5344CB8AC3E}">
        <p14:creationId xmlns:p14="http://schemas.microsoft.com/office/powerpoint/2010/main" val="50401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700E9C2B-D230-DB42-AF54-8D445A60E1D8}" type="slidenum">
              <a:rPr lang="en-US" smtClean="0"/>
              <a:t>17</a:t>
            </a:fld>
            <a:endParaRPr lang="en-US"/>
          </a:p>
        </p:txBody>
      </p:sp>
    </p:spTree>
    <p:extLst>
      <p:ext uri="{BB962C8B-B14F-4D97-AF65-F5344CB8AC3E}">
        <p14:creationId xmlns:p14="http://schemas.microsoft.com/office/powerpoint/2010/main" val="1531804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New York city implemented the Vision Zero initiative in 2014, aiming to reduce the number of car accidents in NYC. As a part of the initiative, we have the NYPD Motor Vehicle Collisions Dataset, that include the details of every accident over the past 10 years. Our team conducted a comprehensive analysis, and created a dashboard.</a:t>
            </a:r>
          </a:p>
        </p:txBody>
      </p:sp>
      <p:sp>
        <p:nvSpPr>
          <p:cNvPr id="4" name="Slide Number Placeholder 3"/>
          <p:cNvSpPr>
            <a:spLocks noGrp="1"/>
          </p:cNvSpPr>
          <p:nvPr>
            <p:ph type="sldNum" sz="quarter" idx="5"/>
          </p:nvPr>
        </p:nvSpPr>
        <p:spPr/>
        <p:txBody>
          <a:bodyPr/>
          <a:lstStyle/>
          <a:p>
            <a:fld id="{700E9C2B-D230-DB42-AF54-8D445A60E1D8}" type="slidenum">
              <a:rPr lang="en-US" smtClean="0"/>
              <a:t>2</a:t>
            </a:fld>
            <a:endParaRPr lang="en-US"/>
          </a:p>
        </p:txBody>
      </p:sp>
    </p:spTree>
    <p:extLst>
      <p:ext uri="{BB962C8B-B14F-4D97-AF65-F5344CB8AC3E}">
        <p14:creationId xmlns:p14="http://schemas.microsoft.com/office/powerpoint/2010/main" val="1552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rPr>
              <a:t>road rage</a:t>
            </a:r>
          </a:p>
        </p:txBody>
      </p:sp>
      <p:sp>
        <p:nvSpPr>
          <p:cNvPr id="4" name="Slide Number Placeholder 3"/>
          <p:cNvSpPr>
            <a:spLocks noGrp="1"/>
          </p:cNvSpPr>
          <p:nvPr>
            <p:ph type="sldNum" sz="quarter" idx="5"/>
          </p:nvPr>
        </p:nvSpPr>
        <p:spPr/>
        <p:txBody>
          <a:bodyPr/>
          <a:lstStyle/>
          <a:p>
            <a:fld id="{700E9C2B-D230-DB42-AF54-8D445A60E1D8}" type="slidenum">
              <a:rPr lang="en-US" smtClean="0"/>
              <a:t>4</a:t>
            </a:fld>
            <a:endParaRPr lang="en-US"/>
          </a:p>
        </p:txBody>
      </p:sp>
    </p:spTree>
    <p:extLst>
      <p:ext uri="{BB962C8B-B14F-4D97-AF65-F5344CB8AC3E}">
        <p14:creationId xmlns:p14="http://schemas.microsoft.com/office/powerpoint/2010/main" val="2269962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rPr>
              <a:t>road rage</a:t>
            </a:r>
          </a:p>
        </p:txBody>
      </p:sp>
      <p:sp>
        <p:nvSpPr>
          <p:cNvPr id="4" name="Slide Number Placeholder 3"/>
          <p:cNvSpPr>
            <a:spLocks noGrp="1"/>
          </p:cNvSpPr>
          <p:nvPr>
            <p:ph type="sldNum" sz="quarter" idx="5"/>
          </p:nvPr>
        </p:nvSpPr>
        <p:spPr/>
        <p:txBody>
          <a:bodyPr/>
          <a:lstStyle/>
          <a:p>
            <a:fld id="{700E9C2B-D230-DB42-AF54-8D445A60E1D8}" type="slidenum">
              <a:rPr lang="en-US" smtClean="0"/>
              <a:t>5</a:t>
            </a:fld>
            <a:endParaRPr lang="en-US"/>
          </a:p>
        </p:txBody>
      </p:sp>
    </p:spTree>
    <p:extLst>
      <p:ext uri="{BB962C8B-B14F-4D97-AF65-F5344CB8AC3E}">
        <p14:creationId xmlns:p14="http://schemas.microsoft.com/office/powerpoint/2010/main" val="4193206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CA" b="0" i="0" dirty="0">
                <a:effectLst/>
                <a:latin typeface="Arial" panose="020B0604020202020204" pitchFamily="34" charset="0"/>
              </a:rPr>
              <a:t>We found out that vehicle in the streets were 30 percent less than pre-covid. And Cars were also moving from 10 to 16 percent faster compared to 2019. this would explain the unsafe speed. Because there are fewer cars in the streets and cars are moving faster, the possibility of more serious car accidents happening also rose. </a:t>
            </a:r>
          </a:p>
          <a:p>
            <a:pPr algn="l" fontAlgn="base"/>
            <a:endParaRPr lang="en-CA" b="0" i="0" dirty="0">
              <a:effectLst/>
              <a:latin typeface="Arial" panose="020B0604020202020204" pitchFamily="34" charset="0"/>
            </a:endParaRPr>
          </a:p>
          <a:p>
            <a:pPr algn="l" fontAlgn="base"/>
            <a:r>
              <a:rPr lang="en-CA" b="0" i="0" dirty="0">
                <a:effectLst/>
                <a:latin typeface="Arial" panose="020B0604020202020204" pitchFamily="34" charset="0"/>
              </a:rPr>
              <a:t>Another study we found is that the mental health issues were also on the rise during pandemic. We assume that there were more road rage. </a:t>
            </a:r>
            <a:r>
              <a:rPr lang="en-US" b="0" i="0" dirty="0">
                <a:effectLst/>
                <a:latin typeface="Arial" panose="020B0604020202020204" pitchFamily="34" charset="0"/>
              </a:rPr>
              <a:t>This also caused the injury and death rate staying high.</a:t>
            </a:r>
            <a:endParaRPr lang="en-CA" b="0" i="0" dirty="0">
              <a:effectLst/>
              <a:latin typeface="Arial" panose="020B0604020202020204" pitchFamily="34" charset="0"/>
            </a:endParaRPr>
          </a:p>
          <a:p>
            <a:pPr algn="l" fontAlgn="base"/>
            <a:endParaRPr lang="en-CA" b="0" i="0" dirty="0">
              <a:effectLst/>
              <a:latin typeface="Arial" panose="020B0604020202020204" pitchFamily="34" charset="0"/>
            </a:endParaRPr>
          </a:p>
          <a:p>
            <a:pPr algn="l" fontAlgn="base"/>
            <a:r>
              <a:rPr lang="en-CA" dirty="0"/>
              <a:t>https://nypost.com/2020/09/07/how-nyc-traffic-patterns-have-changed-during-covid-19/</a:t>
            </a:r>
          </a:p>
        </p:txBody>
      </p:sp>
      <p:sp>
        <p:nvSpPr>
          <p:cNvPr id="4" name="Slide Number Placeholder 3"/>
          <p:cNvSpPr>
            <a:spLocks noGrp="1"/>
          </p:cNvSpPr>
          <p:nvPr>
            <p:ph type="sldNum" sz="quarter" idx="5"/>
          </p:nvPr>
        </p:nvSpPr>
        <p:spPr/>
        <p:txBody>
          <a:bodyPr/>
          <a:lstStyle/>
          <a:p>
            <a:fld id="{700E9C2B-D230-DB42-AF54-8D445A60E1D8}" type="slidenum">
              <a:rPr lang="en-US" smtClean="0"/>
              <a:t>6</a:t>
            </a:fld>
            <a:endParaRPr lang="en-US"/>
          </a:p>
        </p:txBody>
      </p:sp>
    </p:spTree>
    <p:extLst>
      <p:ext uri="{BB962C8B-B14F-4D97-AF65-F5344CB8AC3E}">
        <p14:creationId xmlns:p14="http://schemas.microsoft.com/office/powerpoint/2010/main" val="276206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F</a:t>
            </a:r>
            <a:r>
              <a:rPr lang="en-US" altLang="zh-CN" dirty="0"/>
              <a:t>or convenience, we use auto </a:t>
            </a:r>
            <a:r>
              <a:rPr lang="en-US" altLang="zh-CN" dirty="0" err="1"/>
              <a:t>arima</a:t>
            </a:r>
            <a:r>
              <a:rPr lang="en-US" altLang="zh-CN" dirty="0"/>
              <a:t>, letting python to choose the best model for us. But the predictions seems not that good, might because we only have 3 years monthly data after 2020.</a:t>
            </a:r>
            <a:endParaRPr lang="zh-CN" altLang="en-US" dirty="0"/>
          </a:p>
        </p:txBody>
      </p:sp>
      <p:sp>
        <p:nvSpPr>
          <p:cNvPr id="4" name="Slide Number Placeholder 3"/>
          <p:cNvSpPr>
            <a:spLocks noGrp="1"/>
          </p:cNvSpPr>
          <p:nvPr>
            <p:ph type="sldNum" sz="quarter" idx="5"/>
          </p:nvPr>
        </p:nvSpPr>
        <p:spPr/>
        <p:txBody>
          <a:bodyPr/>
          <a:lstStyle/>
          <a:p>
            <a:fld id="{700E9C2B-D230-DB42-AF54-8D445A60E1D8}" type="slidenum">
              <a:rPr lang="en-US" smtClean="0"/>
              <a:t>7</a:t>
            </a:fld>
            <a:endParaRPr lang="en-US"/>
          </a:p>
        </p:txBody>
      </p:sp>
    </p:spTree>
    <p:extLst>
      <p:ext uri="{BB962C8B-B14F-4D97-AF65-F5344CB8AC3E}">
        <p14:creationId xmlns:p14="http://schemas.microsoft.com/office/powerpoint/2010/main" val="810879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CA" b="0" i="0" dirty="0">
                <a:solidFill>
                  <a:srgbClr val="D1D5DB"/>
                </a:solidFill>
                <a:effectLst/>
                <a:latin typeface="Söhne"/>
              </a:rPr>
              <a:t>Increase enforcement: One of the most effective ways to address these problems is to increase law enforcement efforts to catch and penalize drivers who engage in unsafe behaviors. This can include measures such as increasing the number of traffic police, installing more traffic cameras, and increasing fines for violations.</a:t>
            </a:r>
          </a:p>
          <a:p>
            <a:pPr algn="l">
              <a:buFont typeface="+mj-lt"/>
              <a:buAutoNum type="arabicPeriod"/>
            </a:pPr>
            <a:r>
              <a:rPr lang="en-CA" b="0" i="0" dirty="0">
                <a:solidFill>
                  <a:srgbClr val="D1D5DB"/>
                </a:solidFill>
                <a:effectLst/>
                <a:latin typeface="Söhne"/>
              </a:rPr>
              <a:t>Improve public education: Public education campaigns can help raise awareness about the dangers of these behaviors and encourage safer driving habits. These campaigns can be delivered through a variety of channels, such as television and radio ads, social media, and in-person events.</a:t>
            </a:r>
          </a:p>
          <a:p>
            <a:pPr algn="l">
              <a:buFont typeface="+mj-lt"/>
              <a:buAutoNum type="arabicPeriod"/>
            </a:pPr>
            <a:r>
              <a:rPr lang="en-CA" b="0" i="0" dirty="0">
                <a:solidFill>
                  <a:srgbClr val="D1D5DB"/>
                </a:solidFill>
                <a:effectLst/>
                <a:latin typeface="Söhne"/>
              </a:rPr>
              <a:t>Infrastructure improvements: Improving road infrastructure can also help to address these problems. For example, adding traffic-calming measures such as speed humps and roundabouts can help to slow down traffic and reduce the risk of accidents. Other measures such as adding more visible traffic signs and improving road markings can also help to reduce the likelihood of drivers disregarding traffic control.</a:t>
            </a:r>
          </a:p>
          <a:p>
            <a:pPr algn="l">
              <a:buFont typeface="+mj-lt"/>
              <a:buAutoNum type="arabicPeriod"/>
            </a:pPr>
            <a:r>
              <a:rPr lang="en-CA" b="0" i="0" dirty="0">
                <a:solidFill>
                  <a:srgbClr val="D1D5DB"/>
                </a:solidFill>
                <a:effectLst/>
                <a:latin typeface="Söhne"/>
              </a:rPr>
              <a:t>Encourage safe driving practices: Encouraging drivers to adopt safe driving practices, such as maintaining a safe following distance, obeying speed limits, and avoiding distractions, can also help to reduce the risk of accidents caused by speeding, passing, and lane usage improper.</a:t>
            </a:r>
          </a:p>
          <a:p>
            <a:pPr algn="l">
              <a:buFont typeface="+mj-lt"/>
              <a:buAutoNum type="arabicPeriod"/>
            </a:pPr>
            <a:r>
              <a:rPr lang="en-CA" b="0" i="0" dirty="0">
                <a:solidFill>
                  <a:srgbClr val="D1D5DB"/>
                </a:solidFill>
                <a:effectLst/>
                <a:latin typeface="Söhne"/>
              </a:rPr>
              <a:t>Use technology: Advancements in vehicle technology can also be used to help prevent these types of accidents. For example, many newer vehicles have advanced safety features such as lane departure warning systems, automatic emergency braking, and adaptive cruise control, which can help to prevent accidents caused by these behaviors.</a:t>
            </a:r>
          </a:p>
        </p:txBody>
      </p:sp>
      <p:sp>
        <p:nvSpPr>
          <p:cNvPr id="4" name="Slide Number Placeholder 3"/>
          <p:cNvSpPr>
            <a:spLocks noGrp="1"/>
          </p:cNvSpPr>
          <p:nvPr>
            <p:ph type="sldNum" sz="quarter" idx="5"/>
          </p:nvPr>
        </p:nvSpPr>
        <p:spPr/>
        <p:txBody>
          <a:bodyPr/>
          <a:lstStyle/>
          <a:p>
            <a:fld id="{700E9C2B-D230-DB42-AF54-8D445A60E1D8}" type="slidenum">
              <a:rPr lang="en-US" smtClean="0"/>
              <a:t>8</a:t>
            </a:fld>
            <a:endParaRPr lang="en-US"/>
          </a:p>
        </p:txBody>
      </p:sp>
    </p:spTree>
    <p:extLst>
      <p:ext uri="{BB962C8B-B14F-4D97-AF65-F5344CB8AC3E}">
        <p14:creationId xmlns:p14="http://schemas.microsoft.com/office/powerpoint/2010/main" val="3661283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00E9C2B-D230-DB42-AF54-8D445A60E1D8}" type="slidenum">
              <a:rPr lang="en-US" smtClean="0"/>
              <a:t>9</a:t>
            </a:fld>
            <a:endParaRPr lang="en-US"/>
          </a:p>
        </p:txBody>
      </p:sp>
    </p:spTree>
    <p:extLst>
      <p:ext uri="{BB962C8B-B14F-4D97-AF65-F5344CB8AC3E}">
        <p14:creationId xmlns:p14="http://schemas.microsoft.com/office/powerpoint/2010/main" val="1795310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00E9C2B-D230-DB42-AF54-8D445A60E1D8}" type="slidenum">
              <a:rPr lang="en-US" smtClean="0"/>
              <a:t>11</a:t>
            </a:fld>
            <a:endParaRPr lang="en-US"/>
          </a:p>
        </p:txBody>
      </p:sp>
    </p:spTree>
    <p:extLst>
      <p:ext uri="{BB962C8B-B14F-4D97-AF65-F5344CB8AC3E}">
        <p14:creationId xmlns:p14="http://schemas.microsoft.com/office/powerpoint/2010/main" val="494689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ltLang="zh-CN"/>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9B46A1D7-4285-4A97-9E92-C152B943E5C2}" type="datetime1">
              <a:rPr lang="en-US" smtClean="0"/>
              <a:t>2/18/2023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34525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93892531-69EF-4E25-9A49-C01A0A22487B}" type="datetime1">
              <a:rPr lang="en-US" smtClean="0"/>
              <a:t>2/18/2023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48596847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ltLang="zh-CN"/>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93892531-69EF-4E25-9A49-C01A0A22487B}" type="datetime1">
              <a:rPr lang="en-US" smtClean="0"/>
              <a:t>2/18/2023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5011218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ltLang="zh-CN"/>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93892531-69EF-4E25-9A49-C01A0A22487B}" type="datetime1">
              <a:rPr lang="en-US" smtClean="0"/>
              <a:t>2/18/2023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1262133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ltLang="zh-CN"/>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93892531-69EF-4E25-9A49-C01A0A22487B}" type="datetime1">
              <a:rPr lang="en-US" smtClean="0"/>
              <a:t>2/18/2023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87627796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ltLang="zh-CN"/>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3" name="Date Placeholder 2"/>
          <p:cNvSpPr>
            <a:spLocks noGrp="1"/>
          </p:cNvSpPr>
          <p:nvPr>
            <p:ph type="dt" sz="half" idx="10"/>
          </p:nvPr>
        </p:nvSpPr>
        <p:spPr/>
        <p:txBody>
          <a:bodyPr/>
          <a:lstStyle/>
          <a:p>
            <a:fld id="{93892531-69EF-4E25-9A49-C01A0A22487B}" type="datetime1">
              <a:rPr lang="en-US" smtClean="0"/>
              <a:t>2/18/2023</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solidFill>
                <a:srgbClr val="FFFFFF"/>
              </a:solidFill>
            </a:endParaRPr>
          </a:p>
        </p:txBody>
      </p:sp>
      <p:sp>
        <p:nvSpPr>
          <p:cNvPr id="5" name="Slide Number Placeholder 4"/>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44235137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ltLang="zh-CN"/>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3" name="Date Placeholder 2"/>
          <p:cNvSpPr>
            <a:spLocks noGrp="1"/>
          </p:cNvSpPr>
          <p:nvPr>
            <p:ph type="dt" sz="half" idx="10"/>
          </p:nvPr>
        </p:nvSpPr>
        <p:spPr/>
        <p:txBody>
          <a:bodyPr/>
          <a:lstStyle/>
          <a:p>
            <a:fld id="{93892531-69EF-4E25-9A49-C01A0A22487B}" type="datetime1">
              <a:rPr lang="en-US" smtClean="0"/>
              <a:t>2/18/2023</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solidFill>
                <a:srgbClr val="FFFFFF"/>
              </a:solidFill>
            </a:endParaRPr>
          </a:p>
        </p:txBody>
      </p:sp>
      <p:sp>
        <p:nvSpPr>
          <p:cNvPr id="5" name="Slide Number Placeholder 4"/>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38240682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41B7901D-5B28-442A-971A-44B876C50058}" type="datetime1">
              <a:rPr lang="en-US" smtClean="0"/>
              <a:t>2/18/2023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752394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3B77C5D4-70B0-4735-85BF-9BE07AC8B301}" type="datetime1">
              <a:rPr lang="en-US" smtClean="0"/>
              <a:t>2/18/2023</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6694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3524405-F65F-473E-AEB1-10A0FD2D88E3}" type="datetime1">
              <a:rPr lang="en-US" smtClean="0"/>
              <a:t>2/18/2023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66305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ltLang="zh-CN"/>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B15CA163-5728-4CBE-935C-CEB0F7B4FCF9}" type="datetime1">
              <a:rPr lang="en-US" smtClean="0"/>
              <a:t>2/18/2023</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4187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BC7E0D4B-BA28-43D2-A950-33D5A9CACF8E}" type="datetime1">
              <a:rPr lang="en-US" smtClean="0"/>
              <a:t>2/18/2023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2654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F705A4D8-A191-48D7-BDB0-639618E37DBE}" type="datetime1">
              <a:rPr lang="en-US" smtClean="0"/>
              <a:t>2/18/2023</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46498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C1D43146-AC18-4BC5-AD03-23D8882CC0DA}" type="datetime1">
              <a:rPr lang="en-US" smtClean="0"/>
              <a:t>2/18/2023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3860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4DF812-FC91-4420-88DC-4C12BF9D2CA2}" type="datetime1">
              <a:rPr lang="en-US" smtClean="0"/>
              <a:t>2/18/2023</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11585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ltLang="zh-CN"/>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D576BB5-8F3A-47B7-B955-CCBA213B048F}" type="datetime1">
              <a:rPr lang="en-US" smtClean="0"/>
              <a:t>2/18/2023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33660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1F536159-CAC0-4734-A4E5-EE6433F4D546}" type="datetime1">
              <a:rPr lang="en-US" smtClean="0"/>
              <a:t>2/18/2023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57837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3892531-69EF-4E25-9A49-C01A0A22487B}" type="datetime1">
              <a:rPr lang="en-US" smtClean="0"/>
              <a:t>2/18/2023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Sample Footer Text</a:t>
            </a:r>
            <a:endParaRPr lang="en-US" dirty="0">
              <a:solidFill>
                <a:srgbClr val="FFFFFF"/>
              </a:solidFill>
            </a:endParaRP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984867201"/>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ity skyline at night&#10;&#10;Description automatically generated with low confidence">
            <a:extLst>
              <a:ext uri="{FF2B5EF4-FFF2-40B4-BE49-F238E27FC236}">
                <a16:creationId xmlns:a16="http://schemas.microsoft.com/office/drawing/2014/main" id="{8255D8CC-5D21-16F5-CD24-732BE5E104C2}"/>
              </a:ext>
            </a:extLst>
          </p:cNvPr>
          <p:cNvPicPr>
            <a:picLocks noChangeAspect="1"/>
          </p:cNvPicPr>
          <p:nvPr/>
        </p:nvPicPr>
        <p:blipFill rotWithShape="1">
          <a:blip r:embed="rId3"/>
          <a:srcRect t="7787"/>
          <a:stretch/>
        </p:blipFill>
        <p:spPr>
          <a:xfrm>
            <a:off x="20" y="11"/>
            <a:ext cx="12191971" cy="6857984"/>
          </a:xfrm>
          <a:prstGeom prst="rect">
            <a:avLst/>
          </a:prstGeom>
        </p:spPr>
      </p:pic>
      <p:sp>
        <p:nvSpPr>
          <p:cNvPr id="2" name="Title 1">
            <a:extLst>
              <a:ext uri="{FF2B5EF4-FFF2-40B4-BE49-F238E27FC236}">
                <a16:creationId xmlns:a16="http://schemas.microsoft.com/office/drawing/2014/main" id="{B06E7C60-2AFF-866E-5F99-AA75C02174ED}"/>
              </a:ext>
            </a:extLst>
          </p:cNvPr>
          <p:cNvSpPr>
            <a:spLocks noGrp="1"/>
          </p:cNvSpPr>
          <p:nvPr>
            <p:ph type="ctrTitle"/>
          </p:nvPr>
        </p:nvSpPr>
        <p:spPr>
          <a:xfrm>
            <a:off x="1524000" y="728905"/>
            <a:ext cx="9144000" cy="3184274"/>
          </a:xfrm>
        </p:spPr>
        <p:txBody>
          <a:bodyPr>
            <a:normAutofit/>
          </a:bodyPr>
          <a:lstStyle/>
          <a:p>
            <a:r>
              <a:rPr lang="en-US" b="1" dirty="0">
                <a:solidFill>
                  <a:schemeClr val="tx1"/>
                </a:solidFill>
                <a:latin typeface="Posterama" panose="020B0504020200020000" pitchFamily="34" charset="0"/>
                <a:cs typeface="Posterama" panose="020B0504020200020000" pitchFamily="34" charset="0"/>
              </a:rPr>
              <a:t>NYPD Motor Vehicle Collision Analysis</a:t>
            </a:r>
          </a:p>
        </p:txBody>
      </p:sp>
      <p:sp>
        <p:nvSpPr>
          <p:cNvPr id="3" name="Subtitle 2">
            <a:extLst>
              <a:ext uri="{FF2B5EF4-FFF2-40B4-BE49-F238E27FC236}">
                <a16:creationId xmlns:a16="http://schemas.microsoft.com/office/drawing/2014/main" id="{90CF35FB-BC23-F8CE-D701-71D1E3F1CBCF}"/>
              </a:ext>
            </a:extLst>
          </p:cNvPr>
          <p:cNvSpPr>
            <a:spLocks noGrp="1"/>
          </p:cNvSpPr>
          <p:nvPr>
            <p:ph type="subTitle" idx="1"/>
          </p:nvPr>
        </p:nvSpPr>
        <p:spPr>
          <a:xfrm>
            <a:off x="1384494" y="4437611"/>
            <a:ext cx="9144000" cy="1495379"/>
          </a:xfrm>
        </p:spPr>
        <p:txBody>
          <a:bodyPr>
            <a:normAutofit/>
          </a:bodyPr>
          <a:lstStyle/>
          <a:p>
            <a:pPr algn="r"/>
            <a:r>
              <a:rPr lang="en-US" sz="2200" b="1" dirty="0">
                <a:latin typeface="Posterama" panose="020B0504020200020000" pitchFamily="34" charset="0"/>
                <a:cs typeface="Posterama" panose="020B0504020200020000" pitchFamily="34" charset="0"/>
              </a:rPr>
              <a:t>Group 13</a:t>
            </a:r>
          </a:p>
          <a:p>
            <a:pPr algn="r"/>
            <a:r>
              <a:rPr lang="en-US" sz="2200" b="1" dirty="0">
                <a:latin typeface="Posterama" panose="020B0504020200020000" pitchFamily="34" charset="0"/>
                <a:cs typeface="Posterama" panose="020B0504020200020000" pitchFamily="34" charset="0"/>
              </a:rPr>
              <a:t>MBAN Hackathon</a:t>
            </a:r>
            <a:r>
              <a:rPr lang="zh-CN" altLang="en-US" sz="2200" b="1" dirty="0">
                <a:latin typeface="Posterama" panose="020B0504020200020000" pitchFamily="34" charset="0"/>
                <a:cs typeface="Posterama" panose="020B0504020200020000" pitchFamily="34" charset="0"/>
              </a:rPr>
              <a:t> </a:t>
            </a:r>
            <a:r>
              <a:rPr lang="en-US" altLang="zh-CN" sz="2200" b="1" dirty="0">
                <a:latin typeface="Posterama" panose="020B0504020200020000" pitchFamily="34" charset="0"/>
                <a:cs typeface="Posterama" panose="020B0504020200020000" pitchFamily="34" charset="0"/>
              </a:rPr>
              <a:t>2023</a:t>
            </a:r>
            <a:endParaRPr lang="en-US" sz="2200" b="1" dirty="0">
              <a:latin typeface="Posterama" panose="020B0504020200020000" pitchFamily="34" charset="0"/>
              <a:cs typeface="Posterama" panose="020B0504020200020000" pitchFamily="34" charset="0"/>
            </a:endParaRPr>
          </a:p>
        </p:txBody>
      </p:sp>
      <p:sp>
        <p:nvSpPr>
          <p:cNvPr id="4" name="Slide Number Placeholder 3">
            <a:extLst>
              <a:ext uri="{FF2B5EF4-FFF2-40B4-BE49-F238E27FC236}">
                <a16:creationId xmlns:a16="http://schemas.microsoft.com/office/drawing/2014/main" id="{85D2A11A-53B7-594D-A68C-213ABCD09049}"/>
              </a:ext>
            </a:extLst>
          </p:cNvPr>
          <p:cNvSpPr>
            <a:spLocks noGrp="1"/>
          </p:cNvSpPr>
          <p:nvPr>
            <p:ph type="sldNum" sz="quarter" idx="12"/>
          </p:nvPr>
        </p:nvSpPr>
        <p:spPr/>
        <p:txBody>
          <a:bodyPr>
            <a:normAutofit/>
          </a:bodyPr>
          <a:lstStyle/>
          <a:p>
            <a:fld id="{11A71338-8BA2-4C79-A6C5-5A8E30081D0C}" type="slidenum">
              <a:rPr lang="en-US" smtClean="0"/>
              <a:t>1</a:t>
            </a:fld>
            <a:endParaRPr lang="en-US"/>
          </a:p>
        </p:txBody>
      </p:sp>
      <p:pic>
        <p:nvPicPr>
          <p:cNvPr id="3078" name="Picture 6" descr="page5image16362256">
            <a:extLst>
              <a:ext uri="{FF2B5EF4-FFF2-40B4-BE49-F238E27FC236}">
                <a16:creationId xmlns:a16="http://schemas.microsoft.com/office/drawing/2014/main" id="{8EFA8C71-1EF6-3423-2B32-922012290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9469" y="5498761"/>
            <a:ext cx="1497912" cy="24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674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537CDD35-EEDD-8D02-2111-F88D1EBA392F}"/>
              </a:ext>
            </a:extLst>
          </p:cNvPr>
          <p:cNvSpPr>
            <a:spLocks noGrp="1"/>
          </p:cNvSpPr>
          <p:nvPr>
            <p:ph type="sldNum" sz="quarter" idx="12"/>
          </p:nvPr>
        </p:nvSpPr>
        <p:spPr>
          <a:xfrm>
            <a:off x="10514011" y="5883275"/>
            <a:ext cx="753545" cy="365125"/>
          </a:xfrm>
        </p:spPr>
        <p:txBody>
          <a:bodyPr>
            <a:normAutofit/>
          </a:bodyPr>
          <a:lstStyle/>
          <a:p>
            <a:fld id="{11A71338-8BA2-4C79-A6C5-5A8E30081D0C}" type="slidenum">
              <a:rPr lang="en-US" smtClean="0"/>
              <a:t>10</a:t>
            </a:fld>
            <a:endParaRPr lang="en-US"/>
          </a:p>
        </p:txBody>
      </p:sp>
      <p:pic>
        <p:nvPicPr>
          <p:cNvPr id="6" name="Picture 5">
            <a:extLst>
              <a:ext uri="{FF2B5EF4-FFF2-40B4-BE49-F238E27FC236}">
                <a16:creationId xmlns:a16="http://schemas.microsoft.com/office/drawing/2014/main" id="{8251BB2B-9151-ABB4-0A98-FDB87A5C81DF}"/>
              </a:ext>
            </a:extLst>
          </p:cNvPr>
          <p:cNvPicPr>
            <a:picLocks noChangeAspect="1"/>
          </p:cNvPicPr>
          <p:nvPr/>
        </p:nvPicPr>
        <p:blipFill rotWithShape="1">
          <a:blip r:embed="rId2"/>
          <a:srcRect t="5677" b="6281"/>
          <a:stretch/>
        </p:blipFill>
        <p:spPr>
          <a:xfrm>
            <a:off x="411429" y="1090591"/>
            <a:ext cx="4543736" cy="2809737"/>
          </a:xfrm>
          <a:prstGeom prst="rect">
            <a:avLst/>
          </a:prstGeom>
        </p:spPr>
      </p:pic>
      <p:sp>
        <p:nvSpPr>
          <p:cNvPr id="7" name="Title 1">
            <a:extLst>
              <a:ext uri="{FF2B5EF4-FFF2-40B4-BE49-F238E27FC236}">
                <a16:creationId xmlns:a16="http://schemas.microsoft.com/office/drawing/2014/main" id="{F882D113-84C4-445D-53CB-A65FBA7F9FF2}"/>
              </a:ext>
            </a:extLst>
          </p:cNvPr>
          <p:cNvSpPr txBox="1">
            <a:spLocks/>
          </p:cNvSpPr>
          <p:nvPr/>
        </p:nvSpPr>
        <p:spPr>
          <a:xfrm>
            <a:off x="192528" y="259801"/>
            <a:ext cx="8851604" cy="5964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CA" sz="3600" b="1" dirty="0">
                <a:solidFill>
                  <a:schemeClr val="tx1"/>
                </a:solidFill>
                <a:latin typeface="Posterama" panose="020B0504020200020000" pitchFamily="34" charset="0"/>
                <a:cs typeface="Posterama" panose="020B0504020200020000" pitchFamily="34" charset="0"/>
              </a:rPr>
              <a:t>Analysis #2 – </a:t>
            </a:r>
            <a:r>
              <a:rPr lang="en-US" sz="3600" b="1" dirty="0">
                <a:solidFill>
                  <a:schemeClr val="tx1"/>
                </a:solidFill>
                <a:latin typeface="Posterama" panose="020B0504020200020000" pitchFamily="34" charset="0"/>
                <a:cs typeface="Posterama" panose="020B0504020200020000" pitchFamily="34" charset="0"/>
              </a:rPr>
              <a:t>Location</a:t>
            </a:r>
            <a:endParaRPr lang="en-US" sz="3600" dirty="0">
              <a:solidFill>
                <a:schemeClr val="tx1"/>
              </a:solidFill>
              <a:latin typeface="Posterama" panose="020B0504020200020000" pitchFamily="34" charset="0"/>
              <a:cs typeface="Posterama" panose="020B0504020200020000" pitchFamily="34" charset="0"/>
            </a:endParaRPr>
          </a:p>
        </p:txBody>
      </p:sp>
      <p:pic>
        <p:nvPicPr>
          <p:cNvPr id="8" name="Picture 7">
            <a:extLst>
              <a:ext uri="{FF2B5EF4-FFF2-40B4-BE49-F238E27FC236}">
                <a16:creationId xmlns:a16="http://schemas.microsoft.com/office/drawing/2014/main" id="{2D2258B5-1D40-6E58-8DF7-1634EC8305EA}"/>
              </a:ext>
            </a:extLst>
          </p:cNvPr>
          <p:cNvPicPr>
            <a:picLocks noChangeAspect="1"/>
          </p:cNvPicPr>
          <p:nvPr/>
        </p:nvPicPr>
        <p:blipFill rotWithShape="1">
          <a:blip r:embed="rId3"/>
          <a:srcRect l="353" r="3701"/>
          <a:stretch/>
        </p:blipFill>
        <p:spPr>
          <a:xfrm>
            <a:off x="6172544" y="388418"/>
            <a:ext cx="5399395" cy="3212296"/>
          </a:xfrm>
          <a:prstGeom prst="rect">
            <a:avLst/>
          </a:prstGeom>
        </p:spPr>
      </p:pic>
      <p:sp>
        <p:nvSpPr>
          <p:cNvPr id="9" name="Title 1">
            <a:extLst>
              <a:ext uri="{FF2B5EF4-FFF2-40B4-BE49-F238E27FC236}">
                <a16:creationId xmlns:a16="http://schemas.microsoft.com/office/drawing/2014/main" id="{51556CD5-F91D-018A-D08F-AEA6268FE53E}"/>
              </a:ext>
            </a:extLst>
          </p:cNvPr>
          <p:cNvSpPr txBox="1">
            <a:spLocks/>
          </p:cNvSpPr>
          <p:nvPr/>
        </p:nvSpPr>
        <p:spPr>
          <a:xfrm>
            <a:off x="3183463" y="1054137"/>
            <a:ext cx="1607421" cy="5964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CA" sz="2900" b="1" dirty="0"/>
              <a:t>Primary</a:t>
            </a:r>
            <a:endParaRPr lang="en-US" dirty="0"/>
          </a:p>
        </p:txBody>
      </p:sp>
      <p:pic>
        <p:nvPicPr>
          <p:cNvPr id="10" name="Picture 9">
            <a:extLst>
              <a:ext uri="{FF2B5EF4-FFF2-40B4-BE49-F238E27FC236}">
                <a16:creationId xmlns:a16="http://schemas.microsoft.com/office/drawing/2014/main" id="{810454BC-AE98-1A0B-260F-AB02793AD4ED}"/>
              </a:ext>
            </a:extLst>
          </p:cNvPr>
          <p:cNvPicPr>
            <a:picLocks noChangeAspect="1"/>
          </p:cNvPicPr>
          <p:nvPr/>
        </p:nvPicPr>
        <p:blipFill rotWithShape="1">
          <a:blip r:embed="rId4"/>
          <a:srcRect t="7191" b="6297"/>
          <a:stretch/>
        </p:blipFill>
        <p:spPr>
          <a:xfrm>
            <a:off x="374658" y="3996715"/>
            <a:ext cx="4580506" cy="2749256"/>
          </a:xfrm>
          <a:prstGeom prst="rect">
            <a:avLst/>
          </a:prstGeom>
        </p:spPr>
      </p:pic>
      <p:sp>
        <p:nvSpPr>
          <p:cNvPr id="11" name="Title 1">
            <a:extLst>
              <a:ext uri="{FF2B5EF4-FFF2-40B4-BE49-F238E27FC236}">
                <a16:creationId xmlns:a16="http://schemas.microsoft.com/office/drawing/2014/main" id="{555ECE46-D7AE-A352-74AF-386E9F7072C3}"/>
              </a:ext>
            </a:extLst>
          </p:cNvPr>
          <p:cNvSpPr txBox="1">
            <a:spLocks/>
          </p:cNvSpPr>
          <p:nvPr/>
        </p:nvSpPr>
        <p:spPr>
          <a:xfrm>
            <a:off x="3183462" y="3952740"/>
            <a:ext cx="1607421" cy="59641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CA" sz="2900" b="1" dirty="0"/>
              <a:t>Secondary</a:t>
            </a:r>
            <a:endParaRPr lang="en-US" dirty="0"/>
          </a:p>
        </p:txBody>
      </p:sp>
      <p:pic>
        <p:nvPicPr>
          <p:cNvPr id="12" name="Picture 11">
            <a:extLst>
              <a:ext uri="{FF2B5EF4-FFF2-40B4-BE49-F238E27FC236}">
                <a16:creationId xmlns:a16="http://schemas.microsoft.com/office/drawing/2014/main" id="{A8DC0158-090F-8CA9-C913-E0E72A3D5ED4}"/>
              </a:ext>
            </a:extLst>
          </p:cNvPr>
          <p:cNvPicPr>
            <a:picLocks noChangeAspect="1"/>
          </p:cNvPicPr>
          <p:nvPr/>
        </p:nvPicPr>
        <p:blipFill>
          <a:blip r:embed="rId5"/>
          <a:stretch>
            <a:fillRect/>
          </a:stretch>
        </p:blipFill>
        <p:spPr>
          <a:xfrm>
            <a:off x="6195370" y="3691549"/>
            <a:ext cx="5376569" cy="3032756"/>
          </a:xfrm>
          <a:prstGeom prst="rect">
            <a:avLst/>
          </a:prstGeom>
        </p:spPr>
      </p:pic>
    </p:spTree>
    <p:extLst>
      <p:ext uri="{BB962C8B-B14F-4D97-AF65-F5344CB8AC3E}">
        <p14:creationId xmlns:p14="http://schemas.microsoft.com/office/powerpoint/2010/main" val="1010445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295F146-E020-D579-B2F2-1030C48538E6}"/>
              </a:ext>
            </a:extLst>
          </p:cNvPr>
          <p:cNvSpPr txBox="1">
            <a:spLocks/>
          </p:cNvSpPr>
          <p:nvPr/>
        </p:nvSpPr>
        <p:spPr>
          <a:xfrm>
            <a:off x="633743" y="609599"/>
            <a:ext cx="3413156" cy="527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lgn="ctr" defTabSz="457200">
              <a:spcAft>
                <a:spcPts val="600"/>
              </a:spcAft>
            </a:pPr>
            <a:r>
              <a:rPr lang="en-US" sz="2800" b="1" dirty="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Posterama" panose="020B0504020200020000" pitchFamily="34" charset="0"/>
                <a:cs typeface="Posterama" panose="020B0504020200020000" pitchFamily="34" charset="0"/>
              </a:rPr>
              <a:t>Analysis #2 – </a:t>
            </a:r>
            <a:r>
              <a:rPr lang="en-US" altLang="zh-CN" sz="2800" b="1" dirty="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Posterama" panose="020B0504020200020000" pitchFamily="34" charset="0"/>
                <a:cs typeface="Posterama" panose="020B0504020200020000" pitchFamily="34" charset="0"/>
              </a:rPr>
              <a:t>Recommendations</a:t>
            </a:r>
            <a:endParaRPr lang="en-US" sz="2800" dirty="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Posterama" panose="020B0504020200020000" pitchFamily="34" charset="0"/>
              <a:cs typeface="Posterama" panose="020B0504020200020000" pitchFamily="34" charset="0"/>
            </a:endParaRPr>
          </a:p>
        </p:txBody>
      </p:sp>
      <p:pic>
        <p:nvPicPr>
          <p:cNvPr id="18" name="Picture 17">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10" name="Slide Number Placeholder 9">
            <a:extLst>
              <a:ext uri="{FF2B5EF4-FFF2-40B4-BE49-F238E27FC236}">
                <a16:creationId xmlns:a16="http://schemas.microsoft.com/office/drawing/2014/main" id="{36868DB2-1290-2EE1-1EEC-C69AC0B93FF5}"/>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defTabSz="914400">
              <a:spcAft>
                <a:spcPts val="600"/>
              </a:spcAft>
            </a:pPr>
            <a:fld id="{11A71338-8BA2-4C79-A6C5-5A8E30081D0C}" type="slidenum">
              <a:rPr lang="en-US" smtClean="0"/>
              <a:pPr defTabSz="914400">
                <a:spcAft>
                  <a:spcPts val="600"/>
                </a:spcAft>
              </a:pPr>
              <a:t>11</a:t>
            </a:fld>
            <a:endParaRPr lang="en-US"/>
          </a:p>
        </p:txBody>
      </p:sp>
      <p:graphicFrame>
        <p:nvGraphicFramePr>
          <p:cNvPr id="14" name="TextBox 1">
            <a:extLst>
              <a:ext uri="{FF2B5EF4-FFF2-40B4-BE49-F238E27FC236}">
                <a16:creationId xmlns:a16="http://schemas.microsoft.com/office/drawing/2014/main" id="{65866324-B43B-78F5-7321-FB118F305C48}"/>
              </a:ext>
            </a:extLst>
          </p:cNvPr>
          <p:cNvGraphicFramePr/>
          <p:nvPr>
            <p:extLst>
              <p:ext uri="{D42A27DB-BD31-4B8C-83A1-F6EECF244321}">
                <p14:modId xmlns:p14="http://schemas.microsoft.com/office/powerpoint/2010/main" val="369578168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5644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2A339881-E094-7D83-01A9-B99ABC598E8A}"/>
              </a:ext>
            </a:extLst>
          </p:cNvPr>
          <p:cNvSpPr>
            <a:spLocks noGrp="1"/>
          </p:cNvSpPr>
          <p:nvPr>
            <p:ph type="sldNum" sz="quarter" idx="12"/>
          </p:nvPr>
        </p:nvSpPr>
        <p:spPr>
          <a:xfrm>
            <a:off x="10514011" y="5883275"/>
            <a:ext cx="753545" cy="365125"/>
          </a:xfrm>
        </p:spPr>
        <p:txBody>
          <a:bodyPr>
            <a:normAutofit/>
          </a:bodyPr>
          <a:lstStyle/>
          <a:p>
            <a:fld id="{11A71338-8BA2-4C79-A6C5-5A8E30081D0C}" type="slidenum">
              <a:rPr lang="en-US" smtClean="0"/>
              <a:t>12</a:t>
            </a:fld>
            <a:endParaRPr lang="en-US"/>
          </a:p>
        </p:txBody>
      </p:sp>
      <p:sp>
        <p:nvSpPr>
          <p:cNvPr id="7" name="Title 1">
            <a:extLst>
              <a:ext uri="{FF2B5EF4-FFF2-40B4-BE49-F238E27FC236}">
                <a16:creationId xmlns:a16="http://schemas.microsoft.com/office/drawing/2014/main" id="{51ED48F1-E2D1-8BB8-3B4F-D22FE4011F83}"/>
              </a:ext>
            </a:extLst>
          </p:cNvPr>
          <p:cNvSpPr txBox="1">
            <a:spLocks/>
          </p:cNvSpPr>
          <p:nvPr/>
        </p:nvSpPr>
        <p:spPr>
          <a:xfrm>
            <a:off x="192528" y="259801"/>
            <a:ext cx="8851604" cy="5964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CA" sz="3600" b="1" dirty="0">
                <a:latin typeface="Posterama" panose="020B0504020200020000" pitchFamily="34" charset="0"/>
                <a:cs typeface="Posterama" panose="020B0504020200020000" pitchFamily="34" charset="0"/>
              </a:rPr>
              <a:t>Analysis #3 – </a:t>
            </a:r>
            <a:r>
              <a:rPr lang="en-US" sz="3600" b="1" dirty="0">
                <a:latin typeface="Posterama" panose="020B0504020200020000" pitchFamily="34" charset="0"/>
                <a:cs typeface="Posterama" panose="020B0504020200020000" pitchFamily="34" charset="0"/>
              </a:rPr>
              <a:t>Road users analysis</a:t>
            </a:r>
            <a:endParaRPr lang="en-US" sz="3600" dirty="0">
              <a:latin typeface="Posterama" panose="020B0504020200020000" pitchFamily="34" charset="0"/>
              <a:cs typeface="Posterama" panose="020B0504020200020000" pitchFamily="34" charset="0"/>
            </a:endParaRPr>
          </a:p>
        </p:txBody>
      </p:sp>
      <p:pic>
        <p:nvPicPr>
          <p:cNvPr id="8" name="Picture 7">
            <a:extLst>
              <a:ext uri="{FF2B5EF4-FFF2-40B4-BE49-F238E27FC236}">
                <a16:creationId xmlns:a16="http://schemas.microsoft.com/office/drawing/2014/main" id="{447BF111-44B9-D36F-64C4-2B90DFA95960}"/>
              </a:ext>
            </a:extLst>
          </p:cNvPr>
          <p:cNvPicPr>
            <a:picLocks noChangeAspect="1"/>
          </p:cNvPicPr>
          <p:nvPr/>
        </p:nvPicPr>
        <p:blipFill>
          <a:blip r:embed="rId3"/>
          <a:stretch>
            <a:fillRect/>
          </a:stretch>
        </p:blipFill>
        <p:spPr>
          <a:xfrm>
            <a:off x="575438" y="2056661"/>
            <a:ext cx="5830822" cy="3160104"/>
          </a:xfrm>
          <a:prstGeom prst="rect">
            <a:avLst/>
          </a:prstGeom>
        </p:spPr>
      </p:pic>
      <p:sp>
        <p:nvSpPr>
          <p:cNvPr id="9" name="TextBox 8">
            <a:extLst>
              <a:ext uri="{FF2B5EF4-FFF2-40B4-BE49-F238E27FC236}">
                <a16:creationId xmlns:a16="http://schemas.microsoft.com/office/drawing/2014/main" id="{F4462CAD-1D66-EC15-3FE2-811B06BB6EC9}"/>
              </a:ext>
            </a:extLst>
          </p:cNvPr>
          <p:cNvSpPr txBox="1"/>
          <p:nvPr/>
        </p:nvSpPr>
        <p:spPr>
          <a:xfrm>
            <a:off x="6763767" y="3674060"/>
            <a:ext cx="5027741" cy="1631216"/>
          </a:xfrm>
          <a:prstGeom prst="rect">
            <a:avLst/>
          </a:prstGeom>
          <a:noFill/>
        </p:spPr>
        <p:txBody>
          <a:bodyPr wrap="square">
            <a:spAutoFit/>
          </a:bodyPr>
          <a:lstStyle/>
          <a:p>
            <a:r>
              <a:rPr lang="en-CA" sz="2000" b="1" dirty="0">
                <a:latin typeface="Posterama" panose="020B0504020200020000" pitchFamily="34" charset="0"/>
                <a:cs typeface="Posterama" panose="020B0504020200020000" pitchFamily="34" charset="0"/>
              </a:rPr>
              <a:t>Recommendations</a:t>
            </a:r>
          </a:p>
          <a:p>
            <a:pPr marL="285750" indent="-285750">
              <a:buFont typeface="Arial" panose="020B0604020202020204" pitchFamily="34" charset="0"/>
              <a:buChar char="•"/>
            </a:pPr>
            <a:r>
              <a:rPr lang="en-CA" sz="2000" dirty="0">
                <a:latin typeface="Posterama" panose="020B0504020200020000" pitchFamily="34" charset="0"/>
                <a:cs typeface="Posterama" panose="020B0504020200020000" pitchFamily="34" charset="0"/>
              </a:rPr>
              <a:t>Improve the public transit system</a:t>
            </a:r>
          </a:p>
          <a:p>
            <a:pPr marL="285750" indent="-285750">
              <a:buFont typeface="Arial" panose="020B0604020202020204" pitchFamily="34" charset="0"/>
              <a:buChar char="•"/>
            </a:pPr>
            <a:r>
              <a:rPr lang="en-CA" sz="2000" dirty="0">
                <a:latin typeface="Posterama" panose="020B0504020200020000" pitchFamily="34" charset="0"/>
                <a:cs typeface="Posterama" panose="020B0504020200020000" pitchFamily="34" charset="0"/>
              </a:rPr>
              <a:t>Encourage staff-buses or car-pooling </a:t>
            </a:r>
          </a:p>
          <a:p>
            <a:pPr marL="285750" indent="-285750">
              <a:buFont typeface="Arial" panose="020B0604020202020204" pitchFamily="34" charset="0"/>
              <a:buChar char="•"/>
            </a:pPr>
            <a:r>
              <a:rPr lang="en-CA" sz="2000" dirty="0">
                <a:latin typeface="Posterama" panose="020B0504020200020000" pitchFamily="34" charset="0"/>
                <a:cs typeface="Posterama" panose="020B0504020200020000" pitchFamily="34" charset="0"/>
              </a:rPr>
              <a:t>Increase pedestrian visibility and infrastructure</a:t>
            </a:r>
          </a:p>
        </p:txBody>
      </p:sp>
      <p:sp>
        <p:nvSpPr>
          <p:cNvPr id="10" name="TextBox 9">
            <a:extLst>
              <a:ext uri="{FF2B5EF4-FFF2-40B4-BE49-F238E27FC236}">
                <a16:creationId xmlns:a16="http://schemas.microsoft.com/office/drawing/2014/main" id="{86437036-944D-A31F-6AB1-63F2E376B002}"/>
              </a:ext>
            </a:extLst>
          </p:cNvPr>
          <p:cNvSpPr txBox="1"/>
          <p:nvPr/>
        </p:nvSpPr>
        <p:spPr>
          <a:xfrm>
            <a:off x="6763767" y="1959259"/>
            <a:ext cx="4945041" cy="1323439"/>
          </a:xfrm>
          <a:prstGeom prst="rect">
            <a:avLst/>
          </a:prstGeom>
          <a:noFill/>
        </p:spPr>
        <p:txBody>
          <a:bodyPr wrap="square">
            <a:spAutoFit/>
          </a:bodyPr>
          <a:lstStyle/>
          <a:p>
            <a:r>
              <a:rPr lang="en-CA" sz="2000" b="1" dirty="0">
                <a:latin typeface="Posterama" panose="020B0504020200020000" pitchFamily="34" charset="0"/>
                <a:cs typeface="Posterama" panose="020B0504020200020000" pitchFamily="34" charset="0"/>
              </a:rPr>
              <a:t>Observations</a:t>
            </a:r>
            <a:endParaRPr lang="en-CA" sz="2000" dirty="0">
              <a:latin typeface="Posterama" panose="020B0504020200020000" pitchFamily="34" charset="0"/>
              <a:cs typeface="Posterama" panose="020B0504020200020000" pitchFamily="34" charset="0"/>
            </a:endParaRPr>
          </a:p>
          <a:p>
            <a:r>
              <a:rPr lang="en-CA" sz="2000" dirty="0">
                <a:latin typeface="Posterama" panose="020B0504020200020000" pitchFamily="34" charset="0"/>
                <a:cs typeface="Posterama" panose="020B0504020200020000" pitchFamily="34" charset="0"/>
              </a:rPr>
              <a:t>The fatality rate of pedestrians is tremendously larger than the other two groups</a:t>
            </a:r>
          </a:p>
        </p:txBody>
      </p:sp>
      <p:sp>
        <p:nvSpPr>
          <p:cNvPr id="3" name="TextBox 2">
            <a:extLst>
              <a:ext uri="{FF2B5EF4-FFF2-40B4-BE49-F238E27FC236}">
                <a16:creationId xmlns:a16="http://schemas.microsoft.com/office/drawing/2014/main" id="{3FC23B36-4C7F-197B-4FD1-707DC51CC989}"/>
              </a:ext>
            </a:extLst>
          </p:cNvPr>
          <p:cNvSpPr txBox="1"/>
          <p:nvPr/>
        </p:nvSpPr>
        <p:spPr>
          <a:xfrm>
            <a:off x="2417695" y="1547958"/>
            <a:ext cx="2146307" cy="400110"/>
          </a:xfrm>
          <a:prstGeom prst="rect">
            <a:avLst/>
          </a:prstGeom>
          <a:noFill/>
        </p:spPr>
        <p:txBody>
          <a:bodyPr wrap="square">
            <a:spAutoFit/>
          </a:bodyPr>
          <a:lstStyle>
            <a:defPPr>
              <a:defRPr lang="en-US"/>
            </a:defPPr>
            <a:lvl1pPr>
              <a:defRPr sz="2000" b="1">
                <a:latin typeface="Posterama" panose="020B0504020200020000" pitchFamily="34" charset="0"/>
                <a:cs typeface="Posterama" panose="020B0504020200020000" pitchFamily="34" charset="0"/>
              </a:defRPr>
            </a:lvl1pPr>
          </a:lstStyle>
          <a:p>
            <a:pPr algn="ctr"/>
            <a:r>
              <a:rPr lang="en-CA" dirty="0"/>
              <a:t>Fatality Rate</a:t>
            </a:r>
          </a:p>
        </p:txBody>
      </p:sp>
    </p:spTree>
    <p:extLst>
      <p:ext uri="{BB962C8B-B14F-4D97-AF65-F5344CB8AC3E}">
        <p14:creationId xmlns:p14="http://schemas.microsoft.com/office/powerpoint/2010/main" val="52835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2DFFDE26-782A-A6CE-8FF1-570468DA0C3C}"/>
              </a:ext>
            </a:extLst>
          </p:cNvPr>
          <p:cNvPicPr>
            <a:picLocks noChangeAspect="1"/>
          </p:cNvPicPr>
          <p:nvPr/>
        </p:nvPicPr>
        <p:blipFill>
          <a:blip r:embed="rId2"/>
          <a:stretch>
            <a:fillRect/>
          </a:stretch>
        </p:blipFill>
        <p:spPr>
          <a:xfrm>
            <a:off x="276806" y="1241692"/>
            <a:ext cx="3776712" cy="2143284"/>
          </a:xfrm>
          <a:prstGeom prst="rect">
            <a:avLst/>
          </a:prstGeom>
        </p:spPr>
      </p:pic>
      <p:pic>
        <p:nvPicPr>
          <p:cNvPr id="6" name="Picture 5" descr="Chart&#10;&#10;Description automatically generated">
            <a:extLst>
              <a:ext uri="{FF2B5EF4-FFF2-40B4-BE49-F238E27FC236}">
                <a16:creationId xmlns:a16="http://schemas.microsoft.com/office/drawing/2014/main" id="{9687973F-64A0-79B6-C1D2-C6EA3F6054BB}"/>
              </a:ext>
            </a:extLst>
          </p:cNvPr>
          <p:cNvPicPr>
            <a:picLocks noChangeAspect="1"/>
          </p:cNvPicPr>
          <p:nvPr/>
        </p:nvPicPr>
        <p:blipFill>
          <a:blip r:embed="rId3"/>
          <a:stretch>
            <a:fillRect/>
          </a:stretch>
        </p:blipFill>
        <p:spPr>
          <a:xfrm>
            <a:off x="4339259" y="1255492"/>
            <a:ext cx="3776714" cy="2114960"/>
          </a:xfrm>
          <a:prstGeom prst="rect">
            <a:avLst/>
          </a:prstGeom>
        </p:spPr>
      </p:pic>
      <p:pic>
        <p:nvPicPr>
          <p:cNvPr id="7" name="Picture 6" descr="Chart, line chart&#10;&#10;Description automatically generated">
            <a:extLst>
              <a:ext uri="{FF2B5EF4-FFF2-40B4-BE49-F238E27FC236}">
                <a16:creationId xmlns:a16="http://schemas.microsoft.com/office/drawing/2014/main" id="{1C0BCF21-B82C-5373-23A7-ADBE34024993}"/>
              </a:ext>
            </a:extLst>
          </p:cNvPr>
          <p:cNvPicPr>
            <a:picLocks noChangeAspect="1"/>
          </p:cNvPicPr>
          <p:nvPr/>
        </p:nvPicPr>
        <p:blipFill>
          <a:blip r:embed="rId4"/>
          <a:stretch>
            <a:fillRect/>
          </a:stretch>
        </p:blipFill>
        <p:spPr>
          <a:xfrm>
            <a:off x="4333619" y="3749632"/>
            <a:ext cx="3776714" cy="2096076"/>
          </a:xfrm>
          <a:prstGeom prst="rect">
            <a:avLst/>
          </a:prstGeom>
        </p:spPr>
      </p:pic>
      <p:sp>
        <p:nvSpPr>
          <p:cNvPr id="8" name="Slide Number Placeholder 14">
            <a:extLst>
              <a:ext uri="{FF2B5EF4-FFF2-40B4-BE49-F238E27FC236}">
                <a16:creationId xmlns:a16="http://schemas.microsoft.com/office/drawing/2014/main" id="{B8747E26-70B7-8284-F85D-7559CA052BAC}"/>
              </a:ext>
            </a:extLst>
          </p:cNvPr>
          <p:cNvSpPr>
            <a:spLocks noGrp="1"/>
          </p:cNvSpPr>
          <p:nvPr>
            <p:ph type="sldNum" sz="quarter" idx="12"/>
          </p:nvPr>
        </p:nvSpPr>
        <p:spPr>
          <a:xfrm>
            <a:off x="10514011" y="5883275"/>
            <a:ext cx="753545" cy="365125"/>
          </a:xfrm>
        </p:spPr>
        <p:txBody>
          <a:bodyPr>
            <a:normAutofit/>
          </a:bodyPr>
          <a:lstStyle/>
          <a:p>
            <a:fld id="{11A71338-8BA2-4C79-A6C5-5A8E30081D0C}" type="slidenum">
              <a:rPr lang="en-US" smtClean="0"/>
              <a:t>13</a:t>
            </a:fld>
            <a:endParaRPr lang="en-US"/>
          </a:p>
        </p:txBody>
      </p:sp>
      <p:sp>
        <p:nvSpPr>
          <p:cNvPr id="9" name="Title 1">
            <a:extLst>
              <a:ext uri="{FF2B5EF4-FFF2-40B4-BE49-F238E27FC236}">
                <a16:creationId xmlns:a16="http://schemas.microsoft.com/office/drawing/2014/main" id="{06BAEE2E-D917-FE5D-F8D6-D4F0CF7619E1}"/>
              </a:ext>
            </a:extLst>
          </p:cNvPr>
          <p:cNvSpPr txBox="1">
            <a:spLocks/>
          </p:cNvSpPr>
          <p:nvPr/>
        </p:nvSpPr>
        <p:spPr>
          <a:xfrm>
            <a:off x="192528" y="259801"/>
            <a:ext cx="8851604" cy="5964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CA" sz="3600" b="1" dirty="0">
                <a:solidFill>
                  <a:schemeClr val="tx1"/>
                </a:solidFill>
                <a:latin typeface="Posterama" panose="020B0504020200020000" pitchFamily="34" charset="0"/>
                <a:cs typeface="Posterama" panose="020B0504020200020000" pitchFamily="34" charset="0"/>
              </a:rPr>
              <a:t>Analysis #4 – </a:t>
            </a:r>
            <a:r>
              <a:rPr lang="en-US" sz="3600" b="1" dirty="0">
                <a:solidFill>
                  <a:schemeClr val="tx1"/>
                </a:solidFill>
                <a:latin typeface="Posterama" panose="020B0504020200020000" pitchFamily="34" charset="0"/>
                <a:cs typeface="Posterama" panose="020B0504020200020000" pitchFamily="34" charset="0"/>
              </a:rPr>
              <a:t>Seasonality</a:t>
            </a:r>
            <a:endParaRPr lang="en-US" sz="3600" dirty="0">
              <a:solidFill>
                <a:schemeClr val="tx1"/>
              </a:solidFill>
              <a:latin typeface="Posterama" panose="020B0504020200020000" pitchFamily="34" charset="0"/>
              <a:cs typeface="Posterama" panose="020B0504020200020000" pitchFamily="34" charset="0"/>
            </a:endParaRPr>
          </a:p>
        </p:txBody>
      </p:sp>
      <p:sp>
        <p:nvSpPr>
          <p:cNvPr id="10" name="TextBox 9">
            <a:extLst>
              <a:ext uri="{FF2B5EF4-FFF2-40B4-BE49-F238E27FC236}">
                <a16:creationId xmlns:a16="http://schemas.microsoft.com/office/drawing/2014/main" id="{EB872A1C-CAD6-7BF4-08D2-5578549027EA}"/>
              </a:ext>
            </a:extLst>
          </p:cNvPr>
          <p:cNvSpPr txBox="1"/>
          <p:nvPr/>
        </p:nvSpPr>
        <p:spPr>
          <a:xfrm>
            <a:off x="8362174" y="1265083"/>
            <a:ext cx="3699284" cy="1200329"/>
          </a:xfrm>
          <a:prstGeom prst="rect">
            <a:avLst/>
          </a:prstGeom>
          <a:noFill/>
        </p:spPr>
        <p:txBody>
          <a:bodyPr wrap="square" rtlCol="0">
            <a:spAutoFit/>
          </a:bodyPr>
          <a:lstStyle/>
          <a:p>
            <a:r>
              <a:rPr lang="en-CA" b="1" dirty="0">
                <a:latin typeface="Posterama" panose="020B0504020200020000" pitchFamily="34" charset="0"/>
                <a:cs typeface="Posterama" panose="020B0504020200020000" pitchFamily="34" charset="0"/>
              </a:rPr>
              <a:t>Observations:</a:t>
            </a:r>
          </a:p>
          <a:p>
            <a:r>
              <a:rPr lang="en-CA" dirty="0">
                <a:latin typeface="Posterama" panose="020B0504020200020000" pitchFamily="34" charset="0"/>
                <a:cs typeface="Posterama" panose="020B0504020200020000" pitchFamily="34" charset="0"/>
              </a:rPr>
              <a:t>More accidents during winter, weekends, rush hours</a:t>
            </a:r>
          </a:p>
          <a:p>
            <a:endParaRPr lang="en-CA" dirty="0">
              <a:latin typeface="Posterama" panose="020B0504020200020000" pitchFamily="34" charset="0"/>
              <a:cs typeface="Posterama" panose="020B0504020200020000" pitchFamily="34" charset="0"/>
            </a:endParaRPr>
          </a:p>
        </p:txBody>
      </p:sp>
      <p:pic>
        <p:nvPicPr>
          <p:cNvPr id="11" name="Picture 10" descr="Chart, line chart&#10;&#10;Description automatically generated">
            <a:extLst>
              <a:ext uri="{FF2B5EF4-FFF2-40B4-BE49-F238E27FC236}">
                <a16:creationId xmlns:a16="http://schemas.microsoft.com/office/drawing/2014/main" id="{AA8A9BA0-1AA2-3395-D138-EEF909FF795D}"/>
              </a:ext>
            </a:extLst>
          </p:cNvPr>
          <p:cNvPicPr>
            <a:picLocks noChangeAspect="1"/>
          </p:cNvPicPr>
          <p:nvPr/>
        </p:nvPicPr>
        <p:blipFill>
          <a:blip r:embed="rId5"/>
          <a:stretch>
            <a:fillRect/>
          </a:stretch>
        </p:blipFill>
        <p:spPr>
          <a:xfrm>
            <a:off x="276804" y="3746659"/>
            <a:ext cx="3776714" cy="2096076"/>
          </a:xfrm>
          <a:prstGeom prst="rect">
            <a:avLst/>
          </a:prstGeom>
        </p:spPr>
      </p:pic>
      <p:sp>
        <p:nvSpPr>
          <p:cNvPr id="12" name="TextBox 11">
            <a:extLst>
              <a:ext uri="{FF2B5EF4-FFF2-40B4-BE49-F238E27FC236}">
                <a16:creationId xmlns:a16="http://schemas.microsoft.com/office/drawing/2014/main" id="{8FFD2D20-894E-1CE5-12F9-6C22BF96F935}"/>
              </a:ext>
            </a:extLst>
          </p:cNvPr>
          <p:cNvSpPr txBox="1"/>
          <p:nvPr/>
        </p:nvSpPr>
        <p:spPr>
          <a:xfrm>
            <a:off x="8390239" y="2563205"/>
            <a:ext cx="3699284" cy="2585323"/>
          </a:xfrm>
          <a:prstGeom prst="rect">
            <a:avLst/>
          </a:prstGeom>
          <a:noFill/>
        </p:spPr>
        <p:txBody>
          <a:bodyPr wrap="square" rtlCol="0">
            <a:spAutoFit/>
          </a:bodyPr>
          <a:lstStyle/>
          <a:p>
            <a:r>
              <a:rPr lang="en-CA" b="1" dirty="0">
                <a:latin typeface="Posterama" panose="020B0504020200020000" pitchFamily="34" charset="0"/>
                <a:cs typeface="Posterama" panose="020B0504020200020000" pitchFamily="34" charset="0"/>
              </a:rPr>
              <a:t>Recommendations:</a:t>
            </a:r>
          </a:p>
          <a:p>
            <a:pPr marL="342900" indent="-342900">
              <a:buAutoNum type="arabicPeriod"/>
            </a:pPr>
            <a:r>
              <a:rPr lang="en-CA" dirty="0">
                <a:latin typeface="Posterama" panose="020B0504020200020000" pitchFamily="34" charset="0"/>
                <a:cs typeface="Posterama" panose="020B0504020200020000" pitchFamily="34" charset="0"/>
              </a:rPr>
              <a:t>Deploy additional traffic wardens on times with higher collision rates</a:t>
            </a:r>
          </a:p>
          <a:p>
            <a:pPr marL="342900" indent="-342900">
              <a:buAutoNum type="arabicPeriod"/>
            </a:pPr>
            <a:r>
              <a:rPr lang="en-CA" dirty="0">
                <a:latin typeface="Posterama" panose="020B0504020200020000" pitchFamily="34" charset="0"/>
                <a:cs typeface="Posterama" panose="020B0504020200020000" pitchFamily="34" charset="0"/>
              </a:rPr>
              <a:t>Improve the public transit system</a:t>
            </a:r>
          </a:p>
          <a:p>
            <a:pPr marL="342900" indent="-342900">
              <a:buAutoNum type="arabicPeriod"/>
            </a:pPr>
            <a:r>
              <a:rPr lang="en-CA" dirty="0">
                <a:latin typeface="Posterama" panose="020B0504020200020000" pitchFamily="34" charset="0"/>
                <a:cs typeface="Posterama" panose="020B0504020200020000" pitchFamily="34" charset="0"/>
              </a:rPr>
              <a:t>Encourage staff-buses or car-pooling </a:t>
            </a:r>
          </a:p>
          <a:p>
            <a:pPr marL="342900" indent="-342900">
              <a:buAutoNum type="arabicPeriod"/>
            </a:pPr>
            <a:endParaRPr lang="en-CA" dirty="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6143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1EE3-C0A1-693C-FC27-2A39DA66FF15}"/>
              </a:ext>
            </a:extLst>
          </p:cNvPr>
          <p:cNvSpPr>
            <a:spLocks noGrp="1"/>
          </p:cNvSpPr>
          <p:nvPr>
            <p:ph type="title"/>
          </p:nvPr>
        </p:nvSpPr>
        <p:spPr>
          <a:xfrm>
            <a:off x="235135" y="1525288"/>
            <a:ext cx="3284793" cy="747712"/>
          </a:xfrm>
        </p:spPr>
        <p:txBody>
          <a:bodyPr>
            <a:normAutofit/>
          </a:bodyPr>
          <a:lstStyle/>
          <a:p>
            <a:r>
              <a:rPr lang="en-US" sz="2500" b="1" dirty="0">
                <a:solidFill>
                  <a:schemeClr val="tx1"/>
                </a:solidFill>
                <a:latin typeface="Posterama" panose="020B0504020200020000" pitchFamily="34" charset="0"/>
                <a:cs typeface="Posterama" panose="020B0504020200020000" pitchFamily="34" charset="0"/>
              </a:rPr>
              <a:t>Hypothesis Test</a:t>
            </a:r>
          </a:p>
        </p:txBody>
      </p:sp>
      <p:sp>
        <p:nvSpPr>
          <p:cNvPr id="3" name="Slide Number Placeholder 2">
            <a:extLst>
              <a:ext uri="{FF2B5EF4-FFF2-40B4-BE49-F238E27FC236}">
                <a16:creationId xmlns:a16="http://schemas.microsoft.com/office/drawing/2014/main" id="{78DEB5A8-A73A-35F6-870F-B8D6D42590DD}"/>
              </a:ext>
            </a:extLst>
          </p:cNvPr>
          <p:cNvSpPr>
            <a:spLocks noGrp="1"/>
          </p:cNvSpPr>
          <p:nvPr>
            <p:ph type="sldNum" sz="quarter" idx="12"/>
          </p:nvPr>
        </p:nvSpPr>
        <p:spPr/>
        <p:txBody>
          <a:bodyPr>
            <a:normAutofit/>
          </a:bodyPr>
          <a:lstStyle/>
          <a:p>
            <a:fld id="{11A71338-8BA2-4C79-A6C5-5A8E30081D0C}" type="slidenum">
              <a:rPr lang="en-US" smtClean="0">
                <a:solidFill>
                  <a:schemeClr val="tx1"/>
                </a:solidFill>
                <a:latin typeface="Posterama" panose="020B0504020200020000" pitchFamily="34" charset="0"/>
                <a:cs typeface="Posterama" panose="020B0504020200020000" pitchFamily="34" charset="0"/>
              </a:rPr>
              <a:t>14</a:t>
            </a:fld>
            <a:endParaRPr lang="en-US">
              <a:solidFill>
                <a:schemeClr val="tx1"/>
              </a:solidFill>
              <a:latin typeface="Posterama" panose="020B0504020200020000" pitchFamily="34" charset="0"/>
              <a:cs typeface="Posterama" panose="020B0504020200020000" pitchFamily="34" charset="0"/>
            </a:endParaRPr>
          </a:p>
        </p:txBody>
      </p:sp>
      <p:sp>
        <p:nvSpPr>
          <p:cNvPr id="4" name="Title 1">
            <a:extLst>
              <a:ext uri="{FF2B5EF4-FFF2-40B4-BE49-F238E27FC236}">
                <a16:creationId xmlns:a16="http://schemas.microsoft.com/office/drawing/2014/main" id="{9AD6B1B3-CF33-F762-0C76-BE11DFABE504}"/>
              </a:ext>
            </a:extLst>
          </p:cNvPr>
          <p:cNvSpPr txBox="1">
            <a:spLocks/>
          </p:cNvSpPr>
          <p:nvPr/>
        </p:nvSpPr>
        <p:spPr>
          <a:xfrm>
            <a:off x="192528" y="259801"/>
            <a:ext cx="8851604" cy="5964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CA" sz="3600" b="1" dirty="0">
                <a:solidFill>
                  <a:schemeClr val="tx1"/>
                </a:solidFill>
                <a:latin typeface="Posterama" panose="020B0504020200020000" pitchFamily="34" charset="0"/>
                <a:cs typeface="Posterama" panose="020B0504020200020000" pitchFamily="34" charset="0"/>
              </a:rPr>
              <a:t>Analysis #5 – </a:t>
            </a:r>
            <a:r>
              <a:rPr lang="en-US" sz="3600" b="1" dirty="0">
                <a:solidFill>
                  <a:schemeClr val="tx1"/>
                </a:solidFill>
                <a:latin typeface="Posterama" panose="020B0504020200020000" pitchFamily="34" charset="0"/>
                <a:cs typeface="Posterama" panose="020B0504020200020000" pitchFamily="34" charset="0"/>
              </a:rPr>
              <a:t>Electric Vehicle</a:t>
            </a:r>
            <a:endParaRPr lang="en-US" sz="3600" dirty="0">
              <a:solidFill>
                <a:schemeClr val="tx1"/>
              </a:solidFill>
              <a:latin typeface="Posterama" panose="020B0504020200020000" pitchFamily="34" charset="0"/>
              <a:cs typeface="Posterama" panose="020B0504020200020000" pitchFamily="34" charset="0"/>
            </a:endParaRPr>
          </a:p>
        </p:txBody>
      </p:sp>
      <p:sp>
        <p:nvSpPr>
          <p:cNvPr id="6" name="Title 1">
            <a:extLst>
              <a:ext uri="{FF2B5EF4-FFF2-40B4-BE49-F238E27FC236}">
                <a16:creationId xmlns:a16="http://schemas.microsoft.com/office/drawing/2014/main" id="{42CDDB84-9EBC-D31B-835E-83129C337662}"/>
              </a:ext>
            </a:extLst>
          </p:cNvPr>
          <p:cNvSpPr txBox="1">
            <a:spLocks/>
          </p:cNvSpPr>
          <p:nvPr/>
        </p:nvSpPr>
        <p:spPr>
          <a:xfrm>
            <a:off x="235135" y="2328091"/>
            <a:ext cx="8521515" cy="646331"/>
          </a:xfrm>
          <a:prstGeom prst="rect">
            <a:avLst/>
          </a:prstGeom>
          <a:noFill/>
        </p:spPr>
        <p:txBody>
          <a:bodyPr wrap="square" rtlCol="0">
            <a:spAutoFit/>
          </a:bodyPr>
          <a:lstStyle>
            <a:defPPr>
              <a:defRPr lang="en-US"/>
            </a:defPPr>
            <a:lvl1pPr marL="342900" indent="-342900">
              <a:buAutoNum type="arabicPeriod"/>
              <a:defRPr b="1">
                <a:solidFill>
                  <a:schemeClr val="bg1"/>
                </a:solidFill>
              </a:defRPr>
            </a:lvl1pPr>
          </a:lstStyle>
          <a:p>
            <a:pPr>
              <a:buFont typeface="Arial" panose="020B0604020202020204" pitchFamily="34" charset="0"/>
              <a:buChar char="•"/>
            </a:pPr>
            <a:r>
              <a:rPr lang="en-US" dirty="0">
                <a:solidFill>
                  <a:schemeClr val="tx1"/>
                </a:solidFill>
                <a:latin typeface="Posterama" panose="020B0504020200020000" pitchFamily="34" charset="0"/>
                <a:cs typeface="Posterama" panose="020B0504020200020000" pitchFamily="34" charset="0"/>
              </a:rPr>
              <a:t>Significant Differences</a:t>
            </a:r>
          </a:p>
          <a:p>
            <a:pPr>
              <a:buFont typeface="Arial" panose="020B0604020202020204" pitchFamily="34" charset="0"/>
              <a:buChar char="•"/>
            </a:pPr>
            <a:r>
              <a:rPr lang="en-US" dirty="0">
                <a:solidFill>
                  <a:schemeClr val="tx1"/>
                </a:solidFill>
                <a:latin typeface="Posterama" panose="020B0504020200020000" pitchFamily="34" charset="0"/>
                <a:cs typeface="Posterama" panose="020B0504020200020000" pitchFamily="34" charset="0"/>
              </a:rPr>
              <a:t>E-scooter and E-bike have higher injury and fatality rates  </a:t>
            </a:r>
          </a:p>
        </p:txBody>
      </p:sp>
      <p:sp>
        <p:nvSpPr>
          <p:cNvPr id="7" name="Title 1">
            <a:extLst>
              <a:ext uri="{FF2B5EF4-FFF2-40B4-BE49-F238E27FC236}">
                <a16:creationId xmlns:a16="http://schemas.microsoft.com/office/drawing/2014/main" id="{0088C843-A0FF-6747-547F-670019E2DB72}"/>
              </a:ext>
            </a:extLst>
          </p:cNvPr>
          <p:cNvSpPr txBox="1">
            <a:spLocks/>
          </p:cNvSpPr>
          <p:nvPr/>
        </p:nvSpPr>
        <p:spPr>
          <a:xfrm>
            <a:off x="524945" y="3862054"/>
            <a:ext cx="3284793" cy="7477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sz="2700" b="1" dirty="0">
                <a:solidFill>
                  <a:schemeClr val="tx1"/>
                </a:solidFill>
                <a:latin typeface="Posterama" panose="020B0504020200020000" pitchFamily="34" charset="0"/>
                <a:cs typeface="Posterama" panose="020B0504020200020000" pitchFamily="34" charset="0"/>
              </a:rPr>
              <a:t>     Recommendations</a:t>
            </a:r>
          </a:p>
        </p:txBody>
      </p:sp>
      <p:sp>
        <p:nvSpPr>
          <p:cNvPr id="8" name="Title 1">
            <a:extLst>
              <a:ext uri="{FF2B5EF4-FFF2-40B4-BE49-F238E27FC236}">
                <a16:creationId xmlns:a16="http://schemas.microsoft.com/office/drawing/2014/main" id="{24178BB3-5B53-30ED-1AD0-77FE97165326}"/>
              </a:ext>
            </a:extLst>
          </p:cNvPr>
          <p:cNvSpPr txBox="1">
            <a:spLocks/>
          </p:cNvSpPr>
          <p:nvPr/>
        </p:nvSpPr>
        <p:spPr>
          <a:xfrm>
            <a:off x="192528" y="4782033"/>
            <a:ext cx="8521515" cy="369332"/>
          </a:xfrm>
          <a:prstGeom prst="rect">
            <a:avLst/>
          </a:prstGeom>
          <a:noFill/>
        </p:spPr>
        <p:txBody>
          <a:bodyPr wrap="square" rtlCol="0">
            <a:spAutoFit/>
          </a:bodyPr>
          <a:lstStyle>
            <a:defPPr>
              <a:defRPr lang="en-US"/>
            </a:defPPr>
            <a:lvl1pPr marL="342900" indent="-342900">
              <a:buAutoNum type="arabicPeriod"/>
              <a:defRPr b="1">
                <a:solidFill>
                  <a:schemeClr val="bg1"/>
                </a:solidFill>
              </a:defRPr>
            </a:lvl1pPr>
          </a:lstStyle>
          <a:p>
            <a:pPr>
              <a:buFont typeface="Arial" panose="020B0604020202020204" pitchFamily="34" charset="0"/>
              <a:buChar char="•"/>
            </a:pPr>
            <a:r>
              <a:rPr lang="en-US" dirty="0">
                <a:solidFill>
                  <a:schemeClr val="tx1"/>
                </a:solidFill>
                <a:latin typeface="Posterama" panose="020B0504020200020000" pitchFamily="34" charset="0"/>
                <a:cs typeface="Posterama" panose="020B0504020200020000" pitchFamily="34" charset="0"/>
              </a:rPr>
              <a:t>Different laws and rules for electric scooters and bikes</a:t>
            </a:r>
          </a:p>
        </p:txBody>
      </p:sp>
      <p:pic>
        <p:nvPicPr>
          <p:cNvPr id="1026" name="Picture 2" descr="arevo - E-scooters">
            <a:extLst>
              <a:ext uri="{FF2B5EF4-FFF2-40B4-BE49-F238E27FC236}">
                <a16:creationId xmlns:a16="http://schemas.microsoft.com/office/drawing/2014/main" id="{6CD11AAC-84E0-BF37-2A9E-2D1E72B756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518" y="1425185"/>
            <a:ext cx="3295931" cy="263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83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473981-5778-0C33-A556-BB373904E5A7}"/>
              </a:ext>
            </a:extLst>
          </p:cNvPr>
          <p:cNvSpPr>
            <a:spLocks noGrp="1"/>
          </p:cNvSpPr>
          <p:nvPr>
            <p:ph type="sldNum" sz="quarter" idx="12"/>
          </p:nvPr>
        </p:nvSpPr>
        <p:spPr/>
        <p:txBody>
          <a:bodyPr/>
          <a:lstStyle/>
          <a:p>
            <a:fld id="{11A71338-8BA2-4C79-A6C5-5A8E30081D0C}" type="slidenum">
              <a:rPr lang="en-US" smtClean="0"/>
              <a:t>15</a:t>
            </a:fld>
            <a:endParaRPr lang="en-US"/>
          </a:p>
        </p:txBody>
      </p:sp>
      <p:sp>
        <p:nvSpPr>
          <p:cNvPr id="5" name="Title 1">
            <a:extLst>
              <a:ext uri="{FF2B5EF4-FFF2-40B4-BE49-F238E27FC236}">
                <a16:creationId xmlns:a16="http://schemas.microsoft.com/office/drawing/2014/main" id="{00C9C85A-E5D0-509B-0AFC-7A43633EF2CD}"/>
              </a:ext>
            </a:extLst>
          </p:cNvPr>
          <p:cNvSpPr txBox="1">
            <a:spLocks/>
          </p:cNvSpPr>
          <p:nvPr/>
        </p:nvSpPr>
        <p:spPr>
          <a:xfrm>
            <a:off x="192528" y="259801"/>
            <a:ext cx="8851604" cy="5964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CA" sz="3600" b="1" dirty="0">
                <a:solidFill>
                  <a:schemeClr val="tx1"/>
                </a:solidFill>
                <a:latin typeface="Posterama" panose="020B0504020200020000" pitchFamily="34" charset="0"/>
                <a:cs typeface="Posterama" panose="020B0504020200020000" pitchFamily="34" charset="0"/>
              </a:rPr>
              <a:t>Analysis #6 – </a:t>
            </a:r>
            <a:r>
              <a:rPr lang="en-US" sz="3600" b="1" dirty="0">
                <a:solidFill>
                  <a:schemeClr val="tx1"/>
                </a:solidFill>
                <a:latin typeface="Posterama" panose="020B0504020200020000" pitchFamily="34" charset="0"/>
                <a:cs typeface="Posterama" panose="020B0504020200020000" pitchFamily="34" charset="0"/>
              </a:rPr>
              <a:t>Cluster Analysis</a:t>
            </a:r>
            <a:endParaRPr lang="en-US" sz="3600" dirty="0">
              <a:solidFill>
                <a:schemeClr val="tx1"/>
              </a:solidFill>
              <a:latin typeface="Posterama" panose="020B0504020200020000" pitchFamily="34" charset="0"/>
              <a:cs typeface="Posterama" panose="020B0504020200020000" pitchFamily="34" charset="0"/>
            </a:endParaRPr>
          </a:p>
        </p:txBody>
      </p:sp>
      <p:sp>
        <p:nvSpPr>
          <p:cNvPr id="8" name="Title 1">
            <a:extLst>
              <a:ext uri="{FF2B5EF4-FFF2-40B4-BE49-F238E27FC236}">
                <a16:creationId xmlns:a16="http://schemas.microsoft.com/office/drawing/2014/main" id="{FEB2E25A-87D9-F6E3-AE95-05F683F1D0BC}"/>
              </a:ext>
            </a:extLst>
          </p:cNvPr>
          <p:cNvSpPr txBox="1">
            <a:spLocks/>
          </p:cNvSpPr>
          <p:nvPr/>
        </p:nvSpPr>
        <p:spPr>
          <a:xfrm>
            <a:off x="628022" y="1467293"/>
            <a:ext cx="7570194" cy="4182657"/>
          </a:xfrm>
          <a:prstGeom prst="rect">
            <a:avLst/>
          </a:prstGeom>
        </p:spPr>
        <p:txBody>
          <a:bodyPr vert="horz" lIns="91440" tIns="45720" rIns="91440" bIns="45720" rtlCol="0" anchor="t">
            <a:normAutofit/>
          </a:bodyPr>
          <a:lstStyle>
            <a:defPPr>
              <a:defRPr lang="en-US"/>
            </a:defPPr>
            <a:lvl1pPr marL="342900" indent="-342900">
              <a:buAutoNum type="arabicPeriod"/>
              <a:defRPr b="1">
                <a:solidFill>
                  <a:schemeClr val="bg1"/>
                </a:solidFill>
              </a:defRPr>
            </a:lvl1pPr>
          </a:lstStyle>
          <a:p>
            <a:pPr marL="0" indent="0">
              <a:spcBef>
                <a:spcPct val="20000"/>
              </a:spcBef>
              <a:spcAft>
                <a:spcPts val="600"/>
              </a:spcAft>
              <a:buClr>
                <a:schemeClr val="tx2"/>
              </a:buClr>
              <a:buSzPct val="70000"/>
              <a:buNone/>
            </a:pPr>
            <a:r>
              <a:rPr lang="en-US" sz="2000" dirty="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Posterama" panose="020B0504020200020000" pitchFamily="34" charset="0"/>
                <a:cs typeface="Posterama" panose="020B0504020200020000" pitchFamily="34" charset="0"/>
              </a:rPr>
              <a:t>Clustering:</a:t>
            </a:r>
          </a:p>
          <a:p>
            <a:pPr marL="285750" marR="0" lvl="0" indent="-285750" fontAlgn="auto">
              <a:spcBef>
                <a:spcPct val="20000"/>
              </a:spcBef>
              <a:spcAft>
                <a:spcPts val="600"/>
              </a:spcAft>
              <a:buClr>
                <a:schemeClr val="tx2"/>
              </a:buClr>
              <a:buSzPct val="70000"/>
              <a:buFont typeface="Wingdings" panose="05000000000000000000" pitchFamily="2" charset="2"/>
              <a:buChar char="u"/>
              <a:tabLst/>
              <a:defRPr/>
            </a:pPr>
            <a:r>
              <a:rPr lang="en-US" b="0" dirty="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Posterama" panose="020B0504020200020000" pitchFamily="34" charset="0"/>
                <a:cs typeface="Posterama" panose="020B0504020200020000" pitchFamily="34" charset="0"/>
              </a:rPr>
              <a:t>contributing_factor_vehicle_1 (top4)</a:t>
            </a:r>
          </a:p>
          <a:p>
            <a:pPr marL="285750" marR="0" lvl="0" indent="-285750" fontAlgn="auto">
              <a:spcBef>
                <a:spcPct val="20000"/>
              </a:spcBef>
              <a:spcAft>
                <a:spcPts val="600"/>
              </a:spcAft>
              <a:buClr>
                <a:schemeClr val="tx2"/>
              </a:buClr>
              <a:buSzPct val="70000"/>
              <a:buFont typeface="Wingdings" panose="05000000000000000000" pitchFamily="2" charset="2"/>
              <a:buChar char="u"/>
              <a:tabLst/>
              <a:defRPr/>
            </a:pPr>
            <a:r>
              <a:rPr lang="en-US" b="0" dirty="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Posterama" panose="020B0504020200020000" pitchFamily="34" charset="0"/>
                <a:cs typeface="Posterama" panose="020B0504020200020000" pitchFamily="34" charset="0"/>
              </a:rPr>
              <a:t>contributing_factor_vehicle_2 (top4)</a:t>
            </a:r>
          </a:p>
          <a:p>
            <a:pPr marL="285750" marR="0" lvl="0" indent="-285750" fontAlgn="auto">
              <a:spcBef>
                <a:spcPct val="20000"/>
              </a:spcBef>
              <a:spcAft>
                <a:spcPts val="600"/>
              </a:spcAft>
              <a:buClr>
                <a:schemeClr val="tx2"/>
              </a:buClr>
              <a:buSzPct val="70000"/>
              <a:buFont typeface="Wingdings" panose="05000000000000000000" pitchFamily="2" charset="2"/>
              <a:buChar char="u"/>
              <a:tabLst/>
              <a:defRPr/>
            </a:pPr>
            <a:r>
              <a:rPr lang="en-US" b="0" dirty="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Posterama" panose="020B0504020200020000" pitchFamily="34" charset="0"/>
                <a:cs typeface="Posterama" panose="020B0504020200020000" pitchFamily="34" charset="0"/>
              </a:rPr>
              <a:t>vehicle_code_1_mod (top4)</a:t>
            </a:r>
          </a:p>
        </p:txBody>
      </p:sp>
      <p:pic>
        <p:nvPicPr>
          <p:cNvPr id="14" name="Picture 13" descr="Chart, scatter chart&#10;&#10;Description automatically generated">
            <a:extLst>
              <a:ext uri="{FF2B5EF4-FFF2-40B4-BE49-F238E27FC236}">
                <a16:creationId xmlns:a16="http://schemas.microsoft.com/office/drawing/2014/main" id="{9B9C7ABD-2B1E-9AA6-967E-1816BC0B9234}"/>
              </a:ext>
            </a:extLst>
          </p:cNvPr>
          <p:cNvPicPr>
            <a:picLocks noChangeAspect="1"/>
          </p:cNvPicPr>
          <p:nvPr/>
        </p:nvPicPr>
        <p:blipFill rotWithShape="1">
          <a:blip r:embed="rId3"/>
          <a:srcRect l="48521" t="35029" r="4883"/>
          <a:stretch/>
        </p:blipFill>
        <p:spPr>
          <a:xfrm>
            <a:off x="7405464" y="993944"/>
            <a:ext cx="3108547" cy="2742178"/>
          </a:xfrm>
          <a:prstGeom prst="rect">
            <a:avLst/>
          </a:prstGeom>
        </p:spPr>
      </p:pic>
      <p:graphicFrame>
        <p:nvGraphicFramePr>
          <p:cNvPr id="2" name="Table 6">
            <a:extLst>
              <a:ext uri="{FF2B5EF4-FFF2-40B4-BE49-F238E27FC236}">
                <a16:creationId xmlns:a16="http://schemas.microsoft.com/office/drawing/2014/main" id="{0303B484-E561-87FB-B54D-63234FDCBAFE}"/>
              </a:ext>
            </a:extLst>
          </p:cNvPr>
          <p:cNvGraphicFramePr>
            <a:graphicFrameLocks noGrp="1"/>
          </p:cNvGraphicFramePr>
          <p:nvPr>
            <p:extLst>
              <p:ext uri="{D42A27DB-BD31-4B8C-83A1-F6EECF244321}">
                <p14:modId xmlns:p14="http://schemas.microsoft.com/office/powerpoint/2010/main" val="2571882709"/>
              </p:ext>
            </p:extLst>
          </p:nvPr>
        </p:nvGraphicFramePr>
        <p:xfrm>
          <a:off x="551526" y="4100469"/>
          <a:ext cx="9962484" cy="2465819"/>
        </p:xfrm>
        <a:graphic>
          <a:graphicData uri="http://schemas.openxmlformats.org/drawingml/2006/table">
            <a:tbl>
              <a:tblPr firstRow="1" bandRow="1">
                <a:tableStyleId>{073A0DAA-6AF3-43AB-8588-CEC1D06C72B9}</a:tableStyleId>
              </a:tblPr>
              <a:tblGrid>
                <a:gridCol w="478108">
                  <a:extLst>
                    <a:ext uri="{9D8B030D-6E8A-4147-A177-3AD203B41FA5}">
                      <a16:colId xmlns:a16="http://schemas.microsoft.com/office/drawing/2014/main" val="810074882"/>
                    </a:ext>
                  </a:extLst>
                </a:gridCol>
                <a:gridCol w="3053942">
                  <a:extLst>
                    <a:ext uri="{9D8B030D-6E8A-4147-A177-3AD203B41FA5}">
                      <a16:colId xmlns:a16="http://schemas.microsoft.com/office/drawing/2014/main" val="126773633"/>
                    </a:ext>
                  </a:extLst>
                </a:gridCol>
                <a:gridCol w="3056187">
                  <a:extLst>
                    <a:ext uri="{9D8B030D-6E8A-4147-A177-3AD203B41FA5}">
                      <a16:colId xmlns:a16="http://schemas.microsoft.com/office/drawing/2014/main" val="3544296438"/>
                    </a:ext>
                  </a:extLst>
                </a:gridCol>
                <a:gridCol w="3374247">
                  <a:extLst>
                    <a:ext uri="{9D8B030D-6E8A-4147-A177-3AD203B41FA5}">
                      <a16:colId xmlns:a16="http://schemas.microsoft.com/office/drawing/2014/main" val="3284599810"/>
                    </a:ext>
                  </a:extLst>
                </a:gridCol>
              </a:tblGrid>
              <a:tr h="330210">
                <a:tc>
                  <a:txBody>
                    <a:bodyPr/>
                    <a:lstStyle/>
                    <a:p>
                      <a:endParaRPr lang="en-CA" sz="1600" dirty="0">
                        <a:latin typeface="Posterama" panose="020B0504020200020000" pitchFamily="34" charset="0"/>
                        <a:cs typeface="Posterama" panose="020B0504020200020000"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0" kern="1200" dirty="0">
                          <a:solidFill>
                            <a:schemeClr val="lt1"/>
                          </a:solidFill>
                          <a:effectLst/>
                          <a:latin typeface="Posterama" panose="020B0504020200020000" pitchFamily="34" charset="0"/>
                          <a:cs typeface="Posterama" panose="020B0504020200020000" pitchFamily="34" charset="0"/>
                        </a:rPr>
                        <a:t>Contributing_factor_vehicle_1</a:t>
                      </a:r>
                      <a:endParaRPr lang="en-CA" sz="1600" b="0" kern="1200" dirty="0">
                        <a:solidFill>
                          <a:schemeClr val="lt1"/>
                        </a:solidFill>
                        <a:effectLst/>
                        <a:latin typeface="Posterama" panose="020B0504020200020000" pitchFamily="34" charset="0"/>
                        <a:ea typeface="+mn-ea"/>
                        <a:cs typeface="Posterama" panose="020B0504020200020000"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0" kern="1200" dirty="0">
                          <a:solidFill>
                            <a:schemeClr val="lt1"/>
                          </a:solidFill>
                          <a:effectLst/>
                          <a:latin typeface="Posterama" panose="020B0504020200020000" pitchFamily="34" charset="0"/>
                          <a:cs typeface="Posterama" panose="020B0504020200020000" pitchFamily="34" charset="0"/>
                        </a:rPr>
                        <a:t>Contributing_factor_vehicle_2</a:t>
                      </a:r>
                      <a:endParaRPr lang="en-CA" sz="1600" b="0" kern="1200" dirty="0">
                        <a:solidFill>
                          <a:schemeClr val="lt1"/>
                        </a:solidFill>
                        <a:effectLst/>
                        <a:latin typeface="Posterama" panose="020B0504020200020000" pitchFamily="34" charset="0"/>
                        <a:ea typeface="+mn-ea"/>
                        <a:cs typeface="Posterama" panose="020B0504020200020000"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0" kern="1200" dirty="0">
                          <a:solidFill>
                            <a:schemeClr val="lt1"/>
                          </a:solidFill>
                          <a:effectLst/>
                          <a:latin typeface="Posterama" panose="020B0504020200020000" pitchFamily="34" charset="0"/>
                          <a:cs typeface="Posterama" panose="020B0504020200020000" pitchFamily="34" charset="0"/>
                        </a:rPr>
                        <a:t>Vehicle_code_1</a:t>
                      </a:r>
                      <a:endParaRPr lang="en-CA" sz="1600" b="0" kern="1200" dirty="0">
                        <a:solidFill>
                          <a:schemeClr val="lt1"/>
                        </a:solidFill>
                        <a:effectLst/>
                        <a:latin typeface="Posterama" panose="020B0504020200020000" pitchFamily="34" charset="0"/>
                        <a:ea typeface="+mn-ea"/>
                        <a:cs typeface="Posterama" panose="020B0504020200020000" pitchFamily="34" charset="0"/>
                      </a:endParaRPr>
                    </a:p>
                  </a:txBody>
                  <a:tcPr/>
                </a:tc>
                <a:extLst>
                  <a:ext uri="{0D108BD9-81ED-4DB2-BD59-A6C34878D82A}">
                    <a16:rowId xmlns:a16="http://schemas.microsoft.com/office/drawing/2014/main" val="4007956069"/>
                  </a:ext>
                </a:extLst>
              </a:tr>
              <a:tr h="441642">
                <a:tc>
                  <a:txBody>
                    <a:bodyPr/>
                    <a:lstStyle/>
                    <a:p>
                      <a:r>
                        <a:rPr lang="en-CA" sz="1400" dirty="0">
                          <a:latin typeface="Posterama" panose="020B0504020200020000" pitchFamily="34" charset="0"/>
                          <a:cs typeface="Posterama" panose="020B0504020200020000" pitchFamily="34" charset="0"/>
                        </a:rPr>
                        <a:t>1</a:t>
                      </a:r>
                    </a:p>
                    <a:p>
                      <a:endParaRPr lang="en-CA" sz="1400" dirty="0">
                        <a:latin typeface="Posterama" panose="020B0504020200020000" pitchFamily="34" charset="0"/>
                        <a:cs typeface="Posterama" panose="020B0504020200020000" pitchFamily="34" charset="0"/>
                      </a:endParaRPr>
                    </a:p>
                  </a:txBody>
                  <a:tcPr/>
                </a:tc>
                <a:tc>
                  <a:txBody>
                    <a:bodyPr/>
                    <a:lstStyle/>
                    <a:p>
                      <a:r>
                        <a:rPr lang="en-CA" sz="1400" dirty="0">
                          <a:latin typeface="Posterama" panose="020B0504020200020000" pitchFamily="34" charset="0"/>
                          <a:cs typeface="Posterama" panose="020B0504020200020000" pitchFamily="34" charset="0"/>
                        </a:rPr>
                        <a:t>Driver Inattention/Distraction</a:t>
                      </a:r>
                    </a:p>
                    <a:p>
                      <a:endParaRPr lang="en-CA" sz="1400" dirty="0">
                        <a:latin typeface="Posterama" panose="020B0504020200020000" pitchFamily="34" charset="0"/>
                        <a:cs typeface="Posterama" panose="020B0504020200020000"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0" kern="1200" dirty="0">
                          <a:solidFill>
                            <a:schemeClr val="dk1"/>
                          </a:solidFill>
                          <a:effectLst/>
                          <a:latin typeface="Posterama" panose="020B0504020200020000" pitchFamily="34" charset="0"/>
                          <a:cs typeface="Posterama" panose="020B0504020200020000" pitchFamily="34" charset="0"/>
                        </a:rPr>
                        <a:t>Driver Inattention/Distraction</a:t>
                      </a:r>
                    </a:p>
                    <a:p>
                      <a:endParaRPr lang="en-CA" sz="1400" dirty="0">
                        <a:latin typeface="Posterama" panose="020B0504020200020000" pitchFamily="34" charset="0"/>
                        <a:cs typeface="Posterama" panose="020B0504020200020000"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0" kern="1200" dirty="0">
                          <a:solidFill>
                            <a:schemeClr val="dk1"/>
                          </a:solidFill>
                          <a:effectLst/>
                          <a:latin typeface="Posterama" panose="020B0504020200020000" pitchFamily="34" charset="0"/>
                          <a:cs typeface="Posterama" panose="020B0504020200020000" pitchFamily="34" charset="0"/>
                        </a:rPr>
                        <a:t>sedan</a:t>
                      </a:r>
                    </a:p>
                    <a:p>
                      <a:endParaRPr lang="en-CA" sz="14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2367710952"/>
                  </a:ext>
                </a:extLst>
              </a:tr>
              <a:tr h="576059">
                <a:tc>
                  <a:txBody>
                    <a:bodyPr/>
                    <a:lstStyle/>
                    <a:p>
                      <a:r>
                        <a:rPr lang="en-CA" sz="1400" dirty="0">
                          <a:latin typeface="Posterama" panose="020B0504020200020000" pitchFamily="34" charset="0"/>
                          <a:cs typeface="Posterama" panose="020B0504020200020000" pitchFamily="34" charset="0"/>
                        </a:rPr>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dirty="0">
                          <a:latin typeface="Posterama" panose="020B0504020200020000" pitchFamily="34" charset="0"/>
                          <a:cs typeface="Posterama" panose="020B0504020200020000" pitchFamily="34" charset="0"/>
                        </a:rPr>
                        <a:t>F</a:t>
                      </a:r>
                      <a:r>
                        <a:rPr lang="en-CA" sz="1400" b="0" kern="1200" dirty="0">
                          <a:solidFill>
                            <a:schemeClr val="dk1"/>
                          </a:solidFill>
                          <a:effectLst/>
                          <a:latin typeface="Posterama" panose="020B0504020200020000" pitchFamily="34" charset="0"/>
                          <a:cs typeface="Posterama" panose="020B0504020200020000" pitchFamily="34" charset="0"/>
                        </a:rPr>
                        <a:t>ollowing Too Closely</a:t>
                      </a:r>
                      <a:endParaRPr lang="en-CA" sz="1400" dirty="0">
                        <a:latin typeface="Posterama" panose="020B0504020200020000" pitchFamily="34" charset="0"/>
                        <a:cs typeface="Posterama" panose="020B0504020200020000"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0" kern="1200" dirty="0">
                          <a:solidFill>
                            <a:schemeClr val="dk1"/>
                          </a:solidFill>
                          <a:effectLst/>
                          <a:latin typeface="Posterama" panose="020B0504020200020000" pitchFamily="34" charset="0"/>
                          <a:cs typeface="Posterama" panose="020B0504020200020000" pitchFamily="34" charset="0"/>
                        </a:rPr>
                        <a:t>Other Vehicular</a:t>
                      </a:r>
                    </a:p>
                    <a:p>
                      <a:endParaRPr lang="en-CA" sz="1400" dirty="0">
                        <a:latin typeface="Posterama" panose="020B0504020200020000" pitchFamily="34" charset="0"/>
                        <a:cs typeface="Posterama" panose="020B0504020200020000"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Posterama" panose="020B0504020200020000" pitchFamily="34" charset="0"/>
                          <a:cs typeface="Posterama" panose="020B0504020200020000" pitchFamily="34" charset="0"/>
                        </a:rPr>
                        <a:t>station wagon/sport utility vehicle</a:t>
                      </a:r>
                    </a:p>
                    <a:p>
                      <a:endParaRPr lang="en-CA" sz="14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740045190"/>
                  </a:ext>
                </a:extLst>
              </a:tr>
              <a:tr h="441642">
                <a:tc>
                  <a:txBody>
                    <a:bodyPr/>
                    <a:lstStyle/>
                    <a:p>
                      <a:r>
                        <a:rPr lang="en-CA" sz="1400" dirty="0">
                          <a:latin typeface="Posterama" panose="020B0504020200020000" pitchFamily="34" charset="0"/>
                          <a:cs typeface="Posterama" panose="020B0504020200020000" pitchFamily="34" charset="0"/>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dirty="0">
                          <a:latin typeface="Posterama" panose="020B0504020200020000" pitchFamily="34" charset="0"/>
                          <a:cs typeface="Posterama" panose="020B0504020200020000" pitchFamily="34" charset="0"/>
                        </a:rPr>
                        <a:t>Failure to Yield Right-of-Way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400" b="0" kern="1200" dirty="0">
                        <a:solidFill>
                          <a:schemeClr val="dk1"/>
                        </a:solidFill>
                        <a:effectLst/>
                        <a:latin typeface="Posterama" panose="020B0504020200020000" pitchFamily="34" charset="0"/>
                        <a:ea typeface="+mn-ea"/>
                        <a:cs typeface="Posterama" panose="020B0504020200020000"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0" kern="1200" dirty="0">
                          <a:solidFill>
                            <a:schemeClr val="dk1"/>
                          </a:solidFill>
                          <a:effectLst/>
                          <a:latin typeface="Posterama" panose="020B0504020200020000" pitchFamily="34" charset="0"/>
                          <a:cs typeface="Posterama" panose="020B0504020200020000" pitchFamily="34" charset="0"/>
                        </a:rPr>
                        <a:t>Following Too Closely</a:t>
                      </a:r>
                      <a:endParaRPr lang="en-CA" sz="1400" b="0" kern="1200" dirty="0">
                        <a:solidFill>
                          <a:schemeClr val="dk1"/>
                        </a:solidFill>
                        <a:effectLst/>
                        <a:latin typeface="Posterama" panose="020B0504020200020000" pitchFamily="34" charset="0"/>
                        <a:ea typeface="+mn-ea"/>
                        <a:cs typeface="Posterama" panose="020B0504020200020000"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0" kern="1200" dirty="0">
                          <a:solidFill>
                            <a:schemeClr val="dk1"/>
                          </a:solidFill>
                          <a:effectLst/>
                          <a:latin typeface="Posterama" panose="020B0504020200020000" pitchFamily="34" charset="0"/>
                          <a:cs typeface="Posterama" panose="020B0504020200020000" pitchFamily="34" charset="0"/>
                        </a:rPr>
                        <a:t>passenger vehicle</a:t>
                      </a:r>
                    </a:p>
                    <a:p>
                      <a:endParaRPr lang="en-CA" sz="14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2255469078"/>
                  </a:ext>
                </a:extLst>
              </a:tr>
              <a:tr h="408042">
                <a:tc>
                  <a:txBody>
                    <a:bodyPr/>
                    <a:lstStyle/>
                    <a:p>
                      <a:r>
                        <a:rPr lang="en-CA" sz="1400" dirty="0">
                          <a:latin typeface="Posterama" panose="020B0504020200020000" pitchFamily="34" charset="0"/>
                          <a:cs typeface="Posterama" panose="020B0504020200020000" pitchFamily="34" charset="0"/>
                        </a:rPr>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dirty="0">
                          <a:latin typeface="Posterama" panose="020B0504020200020000" pitchFamily="34" charset="0"/>
                          <a:cs typeface="Posterama" panose="020B0504020200020000" pitchFamily="34" charset="0"/>
                        </a:rPr>
                        <a:t>Backing Unsafely </a:t>
                      </a:r>
                      <a:r>
                        <a:rPr lang="en-CA" sz="1400" b="0" kern="1200" dirty="0">
                          <a:solidFill>
                            <a:schemeClr val="dk1"/>
                          </a:solidFill>
                          <a:effectLst/>
                          <a:latin typeface="Posterama" panose="020B0504020200020000" pitchFamily="34" charset="0"/>
                          <a:cs typeface="Posterama" panose="020B0504020200020000"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400" b="0" kern="1200" dirty="0">
                        <a:solidFill>
                          <a:schemeClr val="dk1"/>
                        </a:solidFill>
                        <a:effectLst/>
                        <a:latin typeface="Posterama" panose="020B0504020200020000" pitchFamily="34" charset="0"/>
                        <a:ea typeface="+mn-ea"/>
                        <a:cs typeface="Posterama" panose="020B0504020200020000"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0" kern="1200" dirty="0">
                          <a:solidFill>
                            <a:schemeClr val="dk1"/>
                          </a:solidFill>
                          <a:effectLst/>
                          <a:latin typeface="Posterama" panose="020B0504020200020000" pitchFamily="34" charset="0"/>
                          <a:cs typeface="Posterama" panose="020B0504020200020000" pitchFamily="34" charset="0"/>
                        </a:rPr>
                        <a:t>Failure to Yield Right-of-Way</a:t>
                      </a:r>
                    </a:p>
                    <a:p>
                      <a:endParaRPr lang="en-CA" sz="1400" dirty="0">
                        <a:latin typeface="Posterama" panose="020B0504020200020000" pitchFamily="34" charset="0"/>
                        <a:cs typeface="Posterama" panose="020B0504020200020000"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0" kern="1200" dirty="0">
                          <a:solidFill>
                            <a:schemeClr val="dk1"/>
                          </a:solidFill>
                          <a:effectLst/>
                          <a:latin typeface="Posterama" panose="020B0504020200020000" pitchFamily="34" charset="0"/>
                          <a:cs typeface="Posterama" panose="020B0504020200020000" pitchFamily="34" charset="0"/>
                        </a:rPr>
                        <a:t>sport utility / station wagon</a:t>
                      </a:r>
                      <a:endParaRPr lang="en-CA" sz="1400" b="0" kern="1200" dirty="0">
                        <a:solidFill>
                          <a:schemeClr val="dk1"/>
                        </a:solidFill>
                        <a:effectLst/>
                        <a:latin typeface="Posterama" panose="020B0504020200020000" pitchFamily="34" charset="0"/>
                        <a:ea typeface="+mn-ea"/>
                        <a:cs typeface="Posterama" panose="020B0504020200020000" pitchFamily="34" charset="0"/>
                      </a:endParaRPr>
                    </a:p>
                  </a:txBody>
                  <a:tcPr/>
                </a:tc>
                <a:extLst>
                  <a:ext uri="{0D108BD9-81ED-4DB2-BD59-A6C34878D82A}">
                    <a16:rowId xmlns:a16="http://schemas.microsoft.com/office/drawing/2014/main" val="3328695241"/>
                  </a:ext>
                </a:extLst>
              </a:tr>
            </a:tbl>
          </a:graphicData>
        </a:graphic>
      </p:graphicFrame>
    </p:spTree>
    <p:extLst>
      <p:ext uri="{BB962C8B-B14F-4D97-AF65-F5344CB8AC3E}">
        <p14:creationId xmlns:p14="http://schemas.microsoft.com/office/powerpoint/2010/main" val="2791996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0689-4A06-5C86-D82C-CE473BEDB247}"/>
              </a:ext>
            </a:extLst>
          </p:cNvPr>
          <p:cNvSpPr>
            <a:spLocks noGrp="1"/>
          </p:cNvSpPr>
          <p:nvPr>
            <p:ph type="title"/>
          </p:nvPr>
        </p:nvSpPr>
        <p:spPr/>
        <p:txBody>
          <a:bodyPr/>
          <a:lstStyle/>
          <a:p>
            <a:r>
              <a:rPr lang="en-US" altLang="zh-CN" b="1" dirty="0">
                <a:solidFill>
                  <a:schemeClr val="tx1"/>
                </a:solidFill>
                <a:latin typeface="Posterama" panose="020B0504020200020000" pitchFamily="34" charset="0"/>
                <a:cs typeface="Posterama" panose="020B0504020200020000" pitchFamily="34" charset="0"/>
              </a:rPr>
              <a:t>Accomplishment</a:t>
            </a:r>
            <a:endParaRPr lang="en-CA" b="1" dirty="0">
              <a:solidFill>
                <a:schemeClr val="tx1"/>
              </a:solidFill>
              <a:latin typeface="Posterama" panose="020B0504020200020000" pitchFamily="34" charset="0"/>
              <a:cs typeface="Posterama" panose="020B0504020200020000" pitchFamily="34" charset="0"/>
            </a:endParaRPr>
          </a:p>
        </p:txBody>
      </p:sp>
      <p:sp>
        <p:nvSpPr>
          <p:cNvPr id="3" name="Content Placeholder 2">
            <a:extLst>
              <a:ext uri="{FF2B5EF4-FFF2-40B4-BE49-F238E27FC236}">
                <a16:creationId xmlns:a16="http://schemas.microsoft.com/office/drawing/2014/main" id="{11123901-DA33-2EC3-957A-104966DD0E03}"/>
              </a:ext>
            </a:extLst>
          </p:cNvPr>
          <p:cNvSpPr>
            <a:spLocks noGrp="1"/>
          </p:cNvSpPr>
          <p:nvPr>
            <p:ph idx="1"/>
          </p:nvPr>
        </p:nvSpPr>
        <p:spPr>
          <a:xfrm>
            <a:off x="588970" y="1868488"/>
            <a:ext cx="4800600" cy="4351338"/>
          </a:xfrm>
          <a:ln>
            <a:solidFill>
              <a:schemeClr val="tx1"/>
            </a:solidFill>
          </a:ln>
        </p:spPr>
        <p:txBody>
          <a:bodyPr/>
          <a:lstStyle/>
          <a:p>
            <a:r>
              <a:rPr lang="en-US" dirty="0">
                <a:solidFill>
                  <a:schemeClr val="tx1"/>
                </a:solidFill>
                <a:latin typeface="Posterama" panose="020B0504020200020000" pitchFamily="34" charset="0"/>
                <a:cs typeface="Posterama" panose="020B0504020200020000" pitchFamily="34" charset="0"/>
              </a:rPr>
              <a:t>Data Wrangling using both Python and SQL</a:t>
            </a:r>
          </a:p>
          <a:p>
            <a:r>
              <a:rPr lang="en-US" dirty="0">
                <a:solidFill>
                  <a:schemeClr val="tx1"/>
                </a:solidFill>
                <a:latin typeface="Posterama" panose="020B0504020200020000" pitchFamily="34" charset="0"/>
                <a:cs typeface="Posterama" panose="020B0504020200020000" pitchFamily="34" charset="0"/>
              </a:rPr>
              <a:t>Borough filling using </a:t>
            </a:r>
            <a:r>
              <a:rPr lang="en-US" dirty="0" err="1">
                <a:solidFill>
                  <a:schemeClr val="tx1"/>
                </a:solidFill>
                <a:latin typeface="Posterama" panose="020B0504020200020000" pitchFamily="34" charset="0"/>
                <a:cs typeface="Posterama" panose="020B0504020200020000" pitchFamily="34" charset="0"/>
              </a:rPr>
              <a:t>geopandas</a:t>
            </a:r>
            <a:r>
              <a:rPr lang="en-US" dirty="0">
                <a:solidFill>
                  <a:schemeClr val="tx1"/>
                </a:solidFill>
                <a:latin typeface="Posterama" panose="020B0504020200020000" pitchFamily="34" charset="0"/>
                <a:cs typeface="Posterama" panose="020B0504020200020000" pitchFamily="34" charset="0"/>
              </a:rPr>
              <a:t> package</a:t>
            </a:r>
          </a:p>
          <a:p>
            <a:r>
              <a:rPr lang="en-US" dirty="0">
                <a:solidFill>
                  <a:schemeClr val="tx1"/>
                </a:solidFill>
                <a:latin typeface="Posterama" panose="020B0504020200020000" pitchFamily="34" charset="0"/>
                <a:cs typeface="Posterama" panose="020B0504020200020000" pitchFamily="34" charset="0"/>
              </a:rPr>
              <a:t>Dashboard building</a:t>
            </a:r>
          </a:p>
          <a:p>
            <a:endParaRPr lang="en-US" dirty="0">
              <a:solidFill>
                <a:schemeClr val="tx1"/>
              </a:solidFill>
              <a:latin typeface="Posterama" panose="020B0504020200020000" pitchFamily="34" charset="0"/>
              <a:cs typeface="Posterama" panose="020B0504020200020000" pitchFamily="34" charset="0"/>
            </a:endParaRPr>
          </a:p>
        </p:txBody>
      </p:sp>
      <p:sp>
        <p:nvSpPr>
          <p:cNvPr id="4" name="Slide Number Placeholder 3">
            <a:extLst>
              <a:ext uri="{FF2B5EF4-FFF2-40B4-BE49-F238E27FC236}">
                <a16:creationId xmlns:a16="http://schemas.microsoft.com/office/drawing/2014/main" id="{EBDAFD49-D980-0F4F-5BB0-29AAB4C3CE0D}"/>
              </a:ext>
            </a:extLst>
          </p:cNvPr>
          <p:cNvSpPr>
            <a:spLocks noGrp="1"/>
          </p:cNvSpPr>
          <p:nvPr>
            <p:ph type="sldNum" sz="quarter" idx="12"/>
          </p:nvPr>
        </p:nvSpPr>
        <p:spPr/>
        <p:txBody>
          <a:bodyPr>
            <a:normAutofit/>
          </a:bodyPr>
          <a:lstStyle/>
          <a:p>
            <a:fld id="{11A71338-8BA2-4C79-A6C5-5A8E30081D0C}" type="slidenum">
              <a:rPr lang="en-US" smtClean="0">
                <a:solidFill>
                  <a:schemeClr val="tx1"/>
                </a:solidFill>
                <a:latin typeface="Posterama" panose="020B0504020200020000" pitchFamily="34" charset="0"/>
                <a:cs typeface="Posterama" panose="020B0504020200020000" pitchFamily="34" charset="0"/>
              </a:rPr>
              <a:t>16</a:t>
            </a:fld>
            <a:endParaRPr lang="en-US">
              <a:solidFill>
                <a:schemeClr val="tx1"/>
              </a:solidFill>
              <a:latin typeface="Posterama" panose="020B0504020200020000" pitchFamily="34" charset="0"/>
              <a:cs typeface="Posterama" panose="020B0504020200020000" pitchFamily="34" charset="0"/>
            </a:endParaRPr>
          </a:p>
        </p:txBody>
      </p:sp>
      <p:sp>
        <p:nvSpPr>
          <p:cNvPr id="5" name="Content Placeholder 2">
            <a:extLst>
              <a:ext uri="{FF2B5EF4-FFF2-40B4-BE49-F238E27FC236}">
                <a16:creationId xmlns:a16="http://schemas.microsoft.com/office/drawing/2014/main" id="{8586139F-E932-19FF-0ECD-6CCF3EE72910}"/>
              </a:ext>
            </a:extLst>
          </p:cNvPr>
          <p:cNvSpPr txBox="1">
            <a:spLocks/>
          </p:cNvSpPr>
          <p:nvPr/>
        </p:nvSpPr>
        <p:spPr>
          <a:xfrm>
            <a:off x="6942145" y="1868488"/>
            <a:ext cx="4800600" cy="435133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2000" dirty="0">
                <a:solidFill>
                  <a:schemeClr val="tx1"/>
                </a:solidFill>
                <a:latin typeface="Posterama" panose="020B0504020200020000" pitchFamily="34" charset="0"/>
                <a:cs typeface="Posterama" panose="020B0504020200020000" pitchFamily="34" charset="0"/>
              </a:rPr>
              <a:t>Map integration</a:t>
            </a:r>
          </a:p>
          <a:p>
            <a:pPr>
              <a:buFont typeface="Wingdings" panose="05000000000000000000" pitchFamily="2" charset="2"/>
              <a:buChar char="ü"/>
            </a:pPr>
            <a:r>
              <a:rPr lang="en-US" sz="2000" dirty="0">
                <a:solidFill>
                  <a:schemeClr val="tx1"/>
                </a:solidFill>
                <a:latin typeface="Posterama" panose="020B0504020200020000" pitchFamily="34" charset="0"/>
                <a:cs typeface="Posterama" panose="020B0504020200020000" pitchFamily="34" charset="0"/>
              </a:rPr>
              <a:t>“On-site” analysis (Google Map image)</a:t>
            </a:r>
          </a:p>
          <a:p>
            <a:pPr>
              <a:buFont typeface="Wingdings" panose="05000000000000000000" pitchFamily="2" charset="2"/>
              <a:buChar char="ü"/>
            </a:pPr>
            <a:r>
              <a:rPr lang="en-US" sz="2000" dirty="0">
                <a:solidFill>
                  <a:schemeClr val="tx1"/>
                </a:solidFill>
                <a:latin typeface="Posterama" panose="020B0504020200020000" pitchFamily="34" charset="0"/>
                <a:cs typeface="Posterama" panose="020B0504020200020000" pitchFamily="34" charset="0"/>
              </a:rPr>
              <a:t>Hypothesis testing</a:t>
            </a:r>
          </a:p>
          <a:p>
            <a:pPr>
              <a:buFont typeface="Wingdings" panose="05000000000000000000" pitchFamily="2" charset="2"/>
              <a:buChar char="ü"/>
            </a:pPr>
            <a:r>
              <a:rPr lang="en-US" sz="2000" dirty="0">
                <a:solidFill>
                  <a:schemeClr val="tx1"/>
                </a:solidFill>
                <a:latin typeface="Posterama" panose="020B0504020200020000" pitchFamily="34" charset="0"/>
                <a:cs typeface="Posterama" panose="020B0504020200020000" pitchFamily="34" charset="0"/>
              </a:rPr>
              <a:t>Timeseries Forecasting</a:t>
            </a:r>
          </a:p>
          <a:p>
            <a:pPr>
              <a:buFont typeface="Wingdings" panose="05000000000000000000" pitchFamily="2" charset="2"/>
              <a:buChar char="ü"/>
            </a:pPr>
            <a:r>
              <a:rPr lang="en-US" sz="2000" dirty="0">
                <a:solidFill>
                  <a:schemeClr val="tx1"/>
                </a:solidFill>
                <a:latin typeface="Posterama" panose="020B0504020200020000" pitchFamily="34" charset="0"/>
                <a:cs typeface="Posterama" panose="020B0504020200020000" pitchFamily="34" charset="0"/>
              </a:rPr>
              <a:t>Cluster Analysis</a:t>
            </a:r>
          </a:p>
          <a:p>
            <a:pPr>
              <a:buFont typeface="Wingdings" panose="05000000000000000000" pitchFamily="2" charset="2"/>
              <a:buChar char="ü"/>
            </a:pPr>
            <a:r>
              <a:rPr lang="en-CA" sz="2000" dirty="0">
                <a:solidFill>
                  <a:schemeClr val="tx1"/>
                </a:solidFill>
                <a:latin typeface="Posterama" panose="020B0504020200020000" pitchFamily="34" charset="0"/>
                <a:cs typeface="Posterama" panose="020B0504020200020000" pitchFamily="34" charset="0"/>
              </a:rPr>
              <a:t>Death Rate insight revealing</a:t>
            </a:r>
          </a:p>
        </p:txBody>
      </p:sp>
    </p:spTree>
    <p:extLst>
      <p:ext uri="{BB962C8B-B14F-4D97-AF65-F5344CB8AC3E}">
        <p14:creationId xmlns:p14="http://schemas.microsoft.com/office/powerpoint/2010/main" val="1508647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C9DD-729B-6000-2AB7-41735DCE19FF}"/>
              </a:ext>
            </a:extLst>
          </p:cNvPr>
          <p:cNvSpPr>
            <a:spLocks noGrp="1"/>
          </p:cNvSpPr>
          <p:nvPr>
            <p:ph type="title"/>
          </p:nvPr>
        </p:nvSpPr>
        <p:spPr>
          <a:xfrm>
            <a:off x="1414853" y="2621280"/>
            <a:ext cx="5978072" cy="1329596"/>
          </a:xfrm>
        </p:spPr>
        <p:txBody>
          <a:bodyPr>
            <a:normAutofit/>
          </a:bodyPr>
          <a:lstStyle/>
          <a:p>
            <a:r>
              <a:rPr lang="en-US" altLang="zh-CN" b="1" dirty="0">
                <a:solidFill>
                  <a:schemeClr val="tx1"/>
                </a:solidFill>
                <a:latin typeface="Posterama" panose="020B0504020200020000" pitchFamily="34" charset="0"/>
                <a:cs typeface="Posterama" panose="020B0504020200020000" pitchFamily="34" charset="0"/>
              </a:rPr>
              <a:t>Thank you !</a:t>
            </a:r>
            <a:endParaRPr lang="en-CA" b="1" dirty="0">
              <a:solidFill>
                <a:schemeClr val="tx1"/>
              </a:solidFill>
              <a:latin typeface="Posterama" panose="020B0504020200020000" pitchFamily="34" charset="0"/>
              <a:cs typeface="Posterama" panose="020B0504020200020000" pitchFamily="34" charset="0"/>
            </a:endParaRPr>
          </a:p>
        </p:txBody>
      </p:sp>
      <p:pic>
        <p:nvPicPr>
          <p:cNvPr id="11" name="Picture 10">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Graphic 7" descr="Smiling Face with No Fill">
            <a:extLst>
              <a:ext uri="{FF2B5EF4-FFF2-40B4-BE49-F238E27FC236}">
                <a16:creationId xmlns:a16="http://schemas.microsoft.com/office/drawing/2014/main" id="{FA4AF603-DDA4-963B-78F7-63C7022E81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52945" y="1197355"/>
            <a:ext cx="3995592" cy="3995592"/>
          </a:xfrm>
          <a:prstGeom prst="rect">
            <a:avLst/>
          </a:prstGeom>
        </p:spPr>
      </p:pic>
      <p:sp>
        <p:nvSpPr>
          <p:cNvPr id="4" name="Slide Number Placeholder 3">
            <a:extLst>
              <a:ext uri="{FF2B5EF4-FFF2-40B4-BE49-F238E27FC236}">
                <a16:creationId xmlns:a16="http://schemas.microsoft.com/office/drawing/2014/main" id="{03FADC94-817D-9681-9D22-FF32486FEAD4}"/>
              </a:ext>
            </a:extLst>
          </p:cNvPr>
          <p:cNvSpPr>
            <a:spLocks noGrp="1"/>
          </p:cNvSpPr>
          <p:nvPr>
            <p:ph type="sldNum" sz="quarter" idx="12"/>
          </p:nvPr>
        </p:nvSpPr>
        <p:spPr>
          <a:xfrm>
            <a:off x="10514011" y="5883275"/>
            <a:ext cx="753545" cy="365125"/>
          </a:xfrm>
        </p:spPr>
        <p:txBody>
          <a:bodyPr>
            <a:normAutofit/>
          </a:bodyPr>
          <a:lstStyle/>
          <a:p>
            <a:pPr>
              <a:spcAft>
                <a:spcPts val="600"/>
              </a:spcAft>
            </a:pPr>
            <a:fld id="{11A71338-8BA2-4C79-A6C5-5A8E30081D0C}" type="slidenum">
              <a:rPr lang="en-US" smtClean="0"/>
              <a:pPr>
                <a:spcAft>
                  <a:spcPts val="600"/>
                </a:spcAft>
              </a:pPr>
              <a:t>17</a:t>
            </a:fld>
            <a:endParaRPr lang="en-US"/>
          </a:p>
        </p:txBody>
      </p:sp>
    </p:spTree>
    <p:extLst>
      <p:ext uri="{BB962C8B-B14F-4D97-AF65-F5344CB8AC3E}">
        <p14:creationId xmlns:p14="http://schemas.microsoft.com/office/powerpoint/2010/main" val="518805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39B5C0-5571-B6B6-4A33-9C93A08C1522}"/>
              </a:ext>
            </a:extLst>
          </p:cNvPr>
          <p:cNvSpPr>
            <a:spLocks noGrp="1"/>
          </p:cNvSpPr>
          <p:nvPr>
            <p:ph type="sldNum" sz="quarter" idx="12"/>
          </p:nvPr>
        </p:nvSpPr>
        <p:spPr/>
        <p:txBody>
          <a:bodyPr/>
          <a:lstStyle/>
          <a:p>
            <a:fld id="{11A71338-8BA2-4C79-A6C5-5A8E30081D0C}" type="slidenum">
              <a:rPr lang="en-US" smtClean="0"/>
              <a:t>2</a:t>
            </a:fld>
            <a:endParaRPr lang="en-US"/>
          </a:p>
        </p:txBody>
      </p:sp>
      <p:sp>
        <p:nvSpPr>
          <p:cNvPr id="5" name="Title 1">
            <a:extLst>
              <a:ext uri="{FF2B5EF4-FFF2-40B4-BE49-F238E27FC236}">
                <a16:creationId xmlns:a16="http://schemas.microsoft.com/office/drawing/2014/main" id="{296E8531-8A7C-128E-6FDA-870964D4B474}"/>
              </a:ext>
            </a:extLst>
          </p:cNvPr>
          <p:cNvSpPr>
            <a:spLocks noGrp="1"/>
          </p:cNvSpPr>
          <p:nvPr>
            <p:ph type="title"/>
          </p:nvPr>
        </p:nvSpPr>
        <p:spPr>
          <a:xfrm>
            <a:off x="457200" y="722025"/>
            <a:ext cx="4952999" cy="2247616"/>
          </a:xfrm>
        </p:spPr>
        <p:txBody>
          <a:bodyPr>
            <a:normAutofit/>
          </a:bodyPr>
          <a:lstStyle/>
          <a:p>
            <a:r>
              <a:rPr lang="en-CA" b="1" dirty="0">
                <a:solidFill>
                  <a:schemeClr val="tx1"/>
                </a:solidFill>
                <a:effectLst/>
                <a:latin typeface="Posterama" panose="020B0504020200020000" pitchFamily="34" charset="0"/>
                <a:cs typeface="Posterama" panose="020B0504020200020000" pitchFamily="34" charset="0"/>
              </a:rPr>
              <a:t>Background </a:t>
            </a:r>
            <a:br>
              <a:rPr lang="en-CA" dirty="0">
                <a:solidFill>
                  <a:schemeClr val="tx1"/>
                </a:solidFill>
                <a:effectLst/>
                <a:latin typeface="Posterama" panose="020B0504020200020000" pitchFamily="34" charset="0"/>
                <a:cs typeface="Posterama" panose="020B0504020200020000" pitchFamily="34" charset="0"/>
              </a:rPr>
            </a:br>
            <a:endParaRPr lang="en-US" dirty="0">
              <a:solidFill>
                <a:schemeClr val="tx1"/>
              </a:solidFill>
              <a:latin typeface="Posterama" panose="020B0504020200020000" pitchFamily="34" charset="0"/>
              <a:cs typeface="Posterama" panose="020B0504020200020000" pitchFamily="34" charset="0"/>
            </a:endParaRPr>
          </a:p>
        </p:txBody>
      </p:sp>
      <p:sp>
        <p:nvSpPr>
          <p:cNvPr id="6" name="Content Placeholder 2">
            <a:extLst>
              <a:ext uri="{FF2B5EF4-FFF2-40B4-BE49-F238E27FC236}">
                <a16:creationId xmlns:a16="http://schemas.microsoft.com/office/drawing/2014/main" id="{A089FB86-D010-FF3F-B4B2-80BFDED686FB}"/>
              </a:ext>
            </a:extLst>
          </p:cNvPr>
          <p:cNvSpPr>
            <a:spLocks noGrp="1"/>
          </p:cNvSpPr>
          <p:nvPr>
            <p:ph idx="1"/>
          </p:nvPr>
        </p:nvSpPr>
        <p:spPr>
          <a:xfrm>
            <a:off x="457200" y="2400476"/>
            <a:ext cx="5820199" cy="3870408"/>
          </a:xfrm>
        </p:spPr>
        <p:txBody>
          <a:bodyPr>
            <a:normAutofit/>
          </a:bodyPr>
          <a:lstStyle/>
          <a:p>
            <a:pPr>
              <a:lnSpc>
                <a:spcPct val="100000"/>
              </a:lnSpc>
            </a:pPr>
            <a:r>
              <a:rPr lang="en-CA" sz="3000" b="1" i="0" dirty="0">
                <a:solidFill>
                  <a:schemeClr val="tx1"/>
                </a:solidFill>
                <a:effectLst/>
                <a:latin typeface="Posterama" panose="020B0504020200020000" pitchFamily="34" charset="0"/>
                <a:cs typeface="Posterama" panose="020B0504020200020000" pitchFamily="34" charset="0"/>
              </a:rPr>
              <a:t>Vision Zero initiative </a:t>
            </a:r>
          </a:p>
          <a:p>
            <a:pPr>
              <a:lnSpc>
                <a:spcPct val="100000"/>
              </a:lnSpc>
            </a:pPr>
            <a:r>
              <a:rPr lang="en-CA" sz="3000" b="1" dirty="0">
                <a:solidFill>
                  <a:schemeClr val="tx1"/>
                </a:solidFill>
                <a:latin typeface="Posterama" panose="020B0504020200020000" pitchFamily="34" charset="0"/>
                <a:cs typeface="Posterama" panose="020B0504020200020000" pitchFamily="34" charset="0"/>
              </a:rPr>
              <a:t>NYPD Motor Vehicle Collisions Dataset</a:t>
            </a:r>
          </a:p>
        </p:txBody>
      </p:sp>
      <p:sp>
        <p:nvSpPr>
          <p:cNvPr id="7" name="Slide Number Placeholder 3">
            <a:extLst>
              <a:ext uri="{FF2B5EF4-FFF2-40B4-BE49-F238E27FC236}">
                <a16:creationId xmlns:a16="http://schemas.microsoft.com/office/drawing/2014/main" id="{EC21E273-4238-6A61-E2F5-C399F6CE2AF9}"/>
              </a:ext>
            </a:extLst>
          </p:cNvPr>
          <p:cNvSpPr txBox="1">
            <a:spLocks/>
          </p:cNvSpPr>
          <p:nvPr/>
        </p:nvSpPr>
        <p:spPr>
          <a:xfrm>
            <a:off x="10514011" y="5883275"/>
            <a:ext cx="753545"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1A71338-8BA2-4C79-A6C5-5A8E30081D0C}" type="slidenum">
              <a:rPr lang="en-US" smtClean="0"/>
              <a:pPr/>
              <a:t>2</a:t>
            </a:fld>
            <a:endParaRPr lang="en-US"/>
          </a:p>
        </p:txBody>
      </p:sp>
      <p:pic>
        <p:nvPicPr>
          <p:cNvPr id="8" name="Picture 2" descr="NYPD will no longer detain individuals at length while running background  checks, according to settlement | CNN">
            <a:extLst>
              <a:ext uri="{FF2B5EF4-FFF2-40B4-BE49-F238E27FC236}">
                <a16:creationId xmlns:a16="http://schemas.microsoft.com/office/drawing/2014/main" id="{641BB7F6-A53B-86E7-CB3E-22E1F6700E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26" r="22739" b="-1"/>
          <a:stretch/>
        </p:blipFill>
        <p:spPr bwMode="auto">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74D018-1794-0ABC-9D98-EB1F01273407}"/>
              </a:ext>
            </a:extLst>
          </p:cNvPr>
          <p:cNvSpPr txBox="1"/>
          <p:nvPr/>
        </p:nvSpPr>
        <p:spPr>
          <a:xfrm>
            <a:off x="622696" y="5142724"/>
            <a:ext cx="4622006" cy="461665"/>
          </a:xfrm>
          <a:prstGeom prst="rect">
            <a:avLst/>
          </a:prstGeom>
          <a:noFill/>
        </p:spPr>
        <p:txBody>
          <a:bodyPr wrap="square" rtlCol="0">
            <a:spAutoFit/>
          </a:bodyPr>
          <a:lstStyle/>
          <a:p>
            <a:r>
              <a:rPr lang="en-CA" sz="1200" dirty="0"/>
              <a:t>D</a:t>
            </a:r>
            <a:r>
              <a:rPr lang="en-US" altLang="zh-CN" sz="1200" dirty="0" err="1"/>
              <a:t>ashboard</a:t>
            </a:r>
            <a:r>
              <a:rPr lang="zh-CN" altLang="en-US" sz="1200" dirty="0"/>
              <a:t>：</a:t>
            </a:r>
            <a:endParaRPr lang="en-CA" sz="1200" dirty="0"/>
          </a:p>
          <a:p>
            <a:r>
              <a:rPr lang="en-CA" sz="1200" dirty="0"/>
              <a:t>https://lookerstudio.google.com/s/nC4FxEd4LOk</a:t>
            </a:r>
          </a:p>
        </p:txBody>
      </p:sp>
    </p:spTree>
    <p:extLst>
      <p:ext uri="{BB962C8B-B14F-4D97-AF65-F5344CB8AC3E}">
        <p14:creationId xmlns:p14="http://schemas.microsoft.com/office/powerpoint/2010/main" val="292438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6" name="Picture 5" descr="White bulbs with a yellow one standing out">
            <a:extLst>
              <a:ext uri="{FF2B5EF4-FFF2-40B4-BE49-F238E27FC236}">
                <a16:creationId xmlns:a16="http://schemas.microsoft.com/office/drawing/2014/main" id="{1CDEA184-0006-26AF-D050-6E83BC254C37}"/>
              </a:ext>
            </a:extLst>
          </p:cNvPr>
          <p:cNvPicPr>
            <a:picLocks noChangeAspect="1"/>
          </p:cNvPicPr>
          <p:nvPr/>
        </p:nvPicPr>
        <p:blipFill rotWithShape="1">
          <a:blip r:embed="rId3"/>
          <a:srcRect b="15730"/>
          <a:stretch/>
        </p:blipFill>
        <p:spPr>
          <a:xfrm>
            <a:off x="20" y="10"/>
            <a:ext cx="12191980" cy="6857989"/>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0904B08-AC19-7327-1BEF-4C74A2021A19}"/>
              </a:ext>
            </a:extLst>
          </p:cNvPr>
          <p:cNvSpPr>
            <a:spLocks noGrp="1"/>
          </p:cNvSpPr>
          <p:nvPr>
            <p:ph type="title"/>
          </p:nvPr>
        </p:nvSpPr>
        <p:spPr>
          <a:xfrm>
            <a:off x="804335" y="3496574"/>
            <a:ext cx="6436104" cy="1138686"/>
          </a:xfrm>
        </p:spPr>
        <p:txBody>
          <a:bodyPr vert="horz" lIns="91440" tIns="45720" rIns="91440" bIns="45720" rtlCol="0" anchor="b">
            <a:normAutofit/>
          </a:bodyPr>
          <a:lstStyle/>
          <a:p>
            <a:pPr algn="l">
              <a:lnSpc>
                <a:spcPct val="90000"/>
              </a:lnSpc>
            </a:pPr>
            <a:r>
              <a:rPr lang="en-US" sz="3700" b="1" dirty="0">
                <a:latin typeface="Posterama" panose="020B0504020200020000" pitchFamily="34" charset="0"/>
                <a:cs typeface="Posterama" panose="020B0504020200020000" pitchFamily="34" charset="0"/>
              </a:rPr>
              <a:t>     Exploratory Analysis &amp; Recommendations</a:t>
            </a:r>
          </a:p>
        </p:txBody>
      </p:sp>
      <p:sp>
        <p:nvSpPr>
          <p:cNvPr id="3" name="Slide Number Placeholder 2">
            <a:extLst>
              <a:ext uri="{FF2B5EF4-FFF2-40B4-BE49-F238E27FC236}">
                <a16:creationId xmlns:a16="http://schemas.microsoft.com/office/drawing/2014/main" id="{E59B1C62-038A-EFD4-8941-681D0D55C7E7}"/>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defTabSz="914400">
              <a:spcAft>
                <a:spcPts val="600"/>
              </a:spcAft>
            </a:pPr>
            <a:fld id="{11A71338-8BA2-4C79-A6C5-5A8E30081D0C}" type="slidenum">
              <a:rPr lang="en-US" smtClean="0"/>
              <a:pPr defTabSz="914400">
                <a:spcAft>
                  <a:spcPts val="600"/>
                </a:spcAft>
              </a:pPr>
              <a:t>3</a:t>
            </a:fld>
            <a:endParaRPr lang="en-US"/>
          </a:p>
        </p:txBody>
      </p:sp>
    </p:spTree>
    <p:extLst>
      <p:ext uri="{BB962C8B-B14F-4D97-AF65-F5344CB8AC3E}">
        <p14:creationId xmlns:p14="http://schemas.microsoft.com/office/powerpoint/2010/main" val="348141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6A1FFA49-B359-C75F-EF69-76A665579649}"/>
              </a:ext>
            </a:extLst>
          </p:cNvPr>
          <p:cNvSpPr>
            <a:spLocks noGrp="1"/>
          </p:cNvSpPr>
          <p:nvPr>
            <p:ph type="title"/>
          </p:nvPr>
        </p:nvSpPr>
        <p:spPr>
          <a:xfrm>
            <a:off x="-1198979" y="149901"/>
            <a:ext cx="7102548" cy="596412"/>
          </a:xfrm>
        </p:spPr>
        <p:txBody>
          <a:bodyPr>
            <a:noAutofit/>
          </a:bodyPr>
          <a:lstStyle/>
          <a:p>
            <a:r>
              <a:rPr lang="en-CA" sz="3500" b="1" dirty="0">
                <a:solidFill>
                  <a:schemeClr val="tx1"/>
                </a:solidFill>
                <a:latin typeface="Posterama" panose="020B0504020200020000" pitchFamily="34" charset="0"/>
                <a:cs typeface="Posterama" panose="020B0504020200020000" pitchFamily="34" charset="0"/>
              </a:rPr>
              <a:t>Analysis #1 – </a:t>
            </a:r>
            <a:r>
              <a:rPr lang="en-US" altLang="zh-CN" sz="3500" b="1" dirty="0">
                <a:solidFill>
                  <a:schemeClr val="tx1"/>
                </a:solidFill>
                <a:latin typeface="Posterama" panose="020B0504020200020000" pitchFamily="34" charset="0"/>
                <a:cs typeface="Posterama" panose="020B0504020200020000" pitchFamily="34" charset="0"/>
              </a:rPr>
              <a:t>Trend</a:t>
            </a:r>
            <a:endParaRPr lang="en-US" sz="3500" dirty="0">
              <a:solidFill>
                <a:schemeClr val="tx1"/>
              </a:solidFill>
              <a:latin typeface="Posterama" panose="020B0504020200020000" pitchFamily="34" charset="0"/>
              <a:cs typeface="Posterama" panose="020B0504020200020000" pitchFamily="34" charset="0"/>
            </a:endParaRPr>
          </a:p>
        </p:txBody>
      </p:sp>
      <p:sp>
        <p:nvSpPr>
          <p:cNvPr id="21" name="Slide Number Placeholder 20">
            <a:extLst>
              <a:ext uri="{FF2B5EF4-FFF2-40B4-BE49-F238E27FC236}">
                <a16:creationId xmlns:a16="http://schemas.microsoft.com/office/drawing/2014/main" id="{FD19ED19-D957-706D-E5C6-8FD3C3568677}"/>
              </a:ext>
            </a:extLst>
          </p:cNvPr>
          <p:cNvSpPr>
            <a:spLocks noGrp="1"/>
          </p:cNvSpPr>
          <p:nvPr>
            <p:ph type="sldNum" sz="quarter" idx="12"/>
          </p:nvPr>
        </p:nvSpPr>
        <p:spPr/>
        <p:txBody>
          <a:bodyPr>
            <a:normAutofit/>
          </a:bodyPr>
          <a:lstStyle/>
          <a:p>
            <a:fld id="{11A71338-8BA2-4C79-A6C5-5A8E30081D0C}" type="slidenum">
              <a:rPr lang="en-US" smtClean="0"/>
              <a:t>4</a:t>
            </a:fld>
            <a:endParaRPr lang="en-US"/>
          </a:p>
        </p:txBody>
      </p:sp>
      <p:pic>
        <p:nvPicPr>
          <p:cNvPr id="3" name="Picture 2" descr="Chart, line chart&#10;&#10;Description automatically generated">
            <a:extLst>
              <a:ext uri="{FF2B5EF4-FFF2-40B4-BE49-F238E27FC236}">
                <a16:creationId xmlns:a16="http://schemas.microsoft.com/office/drawing/2014/main" id="{8C23A79F-543E-BF26-1F67-1716F95B9689}"/>
              </a:ext>
            </a:extLst>
          </p:cNvPr>
          <p:cNvPicPr>
            <a:picLocks noChangeAspect="1"/>
          </p:cNvPicPr>
          <p:nvPr/>
        </p:nvPicPr>
        <p:blipFill rotWithShape="1">
          <a:blip r:embed="rId3"/>
          <a:srcRect t="442"/>
          <a:stretch/>
        </p:blipFill>
        <p:spPr>
          <a:xfrm>
            <a:off x="1194419" y="1060650"/>
            <a:ext cx="9682687" cy="5446512"/>
          </a:xfrm>
          <a:prstGeom prst="rect">
            <a:avLst/>
          </a:prstGeom>
        </p:spPr>
      </p:pic>
      <p:sp>
        <p:nvSpPr>
          <p:cNvPr id="4" name="Oval 3">
            <a:extLst>
              <a:ext uri="{FF2B5EF4-FFF2-40B4-BE49-F238E27FC236}">
                <a16:creationId xmlns:a16="http://schemas.microsoft.com/office/drawing/2014/main" id="{B048A290-6240-2027-820F-0C257621A847}"/>
              </a:ext>
            </a:extLst>
          </p:cNvPr>
          <p:cNvSpPr/>
          <p:nvPr/>
        </p:nvSpPr>
        <p:spPr>
          <a:xfrm>
            <a:off x="7056379" y="3593907"/>
            <a:ext cx="2185362" cy="20282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54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3BF5CA-66CE-1916-EBDE-965DAF9C0FB4}"/>
              </a:ext>
            </a:extLst>
          </p:cNvPr>
          <p:cNvPicPr>
            <a:picLocks noChangeAspect="1"/>
          </p:cNvPicPr>
          <p:nvPr/>
        </p:nvPicPr>
        <p:blipFill>
          <a:blip r:embed="rId3"/>
          <a:stretch>
            <a:fillRect/>
          </a:stretch>
        </p:blipFill>
        <p:spPr>
          <a:xfrm>
            <a:off x="60416" y="2011567"/>
            <a:ext cx="6035584" cy="3495787"/>
          </a:xfrm>
          <a:prstGeom prst="rect">
            <a:avLst/>
          </a:prstGeom>
        </p:spPr>
      </p:pic>
      <p:pic>
        <p:nvPicPr>
          <p:cNvPr id="11" name="Picture 10">
            <a:extLst>
              <a:ext uri="{FF2B5EF4-FFF2-40B4-BE49-F238E27FC236}">
                <a16:creationId xmlns:a16="http://schemas.microsoft.com/office/drawing/2014/main" id="{042BD936-2C66-7736-07D3-63F91E81C12D}"/>
              </a:ext>
            </a:extLst>
          </p:cNvPr>
          <p:cNvPicPr>
            <a:picLocks noChangeAspect="1"/>
          </p:cNvPicPr>
          <p:nvPr/>
        </p:nvPicPr>
        <p:blipFill>
          <a:blip r:embed="rId4"/>
          <a:stretch>
            <a:fillRect/>
          </a:stretch>
        </p:blipFill>
        <p:spPr>
          <a:xfrm>
            <a:off x="6160808" y="2011566"/>
            <a:ext cx="5970776" cy="3495787"/>
          </a:xfrm>
          <a:prstGeom prst="rect">
            <a:avLst/>
          </a:prstGeom>
        </p:spPr>
      </p:pic>
      <p:sp>
        <p:nvSpPr>
          <p:cNvPr id="18" name="TextBox 17">
            <a:extLst>
              <a:ext uri="{FF2B5EF4-FFF2-40B4-BE49-F238E27FC236}">
                <a16:creationId xmlns:a16="http://schemas.microsoft.com/office/drawing/2014/main" id="{BCC04E80-132B-49D5-B93D-0A97D0263F9D}"/>
              </a:ext>
            </a:extLst>
          </p:cNvPr>
          <p:cNvSpPr txBox="1"/>
          <p:nvPr/>
        </p:nvSpPr>
        <p:spPr>
          <a:xfrm>
            <a:off x="971106" y="1562986"/>
            <a:ext cx="4247706" cy="369332"/>
          </a:xfrm>
          <a:prstGeom prst="rect">
            <a:avLst/>
          </a:prstGeom>
          <a:noFill/>
        </p:spPr>
        <p:txBody>
          <a:bodyPr wrap="square" rtlCol="0">
            <a:spAutoFit/>
          </a:bodyPr>
          <a:lstStyle/>
          <a:p>
            <a:r>
              <a:rPr lang="en-CA" b="1" dirty="0">
                <a:latin typeface="Posterama" panose="020B0504020200020000" pitchFamily="34" charset="0"/>
                <a:cs typeface="Posterama" panose="020B0504020200020000" pitchFamily="34" charset="0"/>
              </a:rPr>
              <a:t>Contributing Factors BEFORE 2020</a:t>
            </a:r>
          </a:p>
        </p:txBody>
      </p:sp>
      <p:sp>
        <p:nvSpPr>
          <p:cNvPr id="19" name="TextBox 18">
            <a:extLst>
              <a:ext uri="{FF2B5EF4-FFF2-40B4-BE49-F238E27FC236}">
                <a16:creationId xmlns:a16="http://schemas.microsoft.com/office/drawing/2014/main" id="{668A9F96-426C-371D-EB9F-BEA606AE0BD2}"/>
              </a:ext>
            </a:extLst>
          </p:cNvPr>
          <p:cNvSpPr txBox="1"/>
          <p:nvPr/>
        </p:nvSpPr>
        <p:spPr>
          <a:xfrm>
            <a:off x="7281531" y="1562986"/>
            <a:ext cx="3939363" cy="369332"/>
          </a:xfrm>
          <a:prstGeom prst="rect">
            <a:avLst/>
          </a:prstGeom>
          <a:noFill/>
        </p:spPr>
        <p:txBody>
          <a:bodyPr wrap="square" rtlCol="0">
            <a:spAutoFit/>
          </a:bodyPr>
          <a:lstStyle/>
          <a:p>
            <a:r>
              <a:rPr lang="en-CA" b="1" dirty="0">
                <a:latin typeface="Posterama" panose="020B0504020200020000" pitchFamily="34" charset="0"/>
                <a:cs typeface="Posterama" panose="020B0504020200020000" pitchFamily="34" charset="0"/>
              </a:rPr>
              <a:t>Contributing Factors AFTER 2020</a:t>
            </a:r>
          </a:p>
        </p:txBody>
      </p:sp>
      <p:sp>
        <p:nvSpPr>
          <p:cNvPr id="21" name="Slide Number Placeholder 20">
            <a:extLst>
              <a:ext uri="{FF2B5EF4-FFF2-40B4-BE49-F238E27FC236}">
                <a16:creationId xmlns:a16="http://schemas.microsoft.com/office/drawing/2014/main" id="{FD19ED19-D957-706D-E5C6-8FD3C3568677}"/>
              </a:ext>
            </a:extLst>
          </p:cNvPr>
          <p:cNvSpPr>
            <a:spLocks noGrp="1"/>
          </p:cNvSpPr>
          <p:nvPr>
            <p:ph type="sldNum" sz="quarter" idx="12"/>
          </p:nvPr>
        </p:nvSpPr>
        <p:spPr/>
        <p:txBody>
          <a:bodyPr>
            <a:normAutofit/>
          </a:bodyPr>
          <a:lstStyle/>
          <a:p>
            <a:fld id="{11A71338-8BA2-4C79-A6C5-5A8E30081D0C}" type="slidenum">
              <a:rPr lang="en-US" smtClean="0"/>
              <a:t>5</a:t>
            </a:fld>
            <a:endParaRPr lang="en-US"/>
          </a:p>
        </p:txBody>
      </p:sp>
      <p:sp>
        <p:nvSpPr>
          <p:cNvPr id="24" name="Title 1">
            <a:extLst>
              <a:ext uri="{FF2B5EF4-FFF2-40B4-BE49-F238E27FC236}">
                <a16:creationId xmlns:a16="http://schemas.microsoft.com/office/drawing/2014/main" id="{85792037-0E1C-1EAD-A884-9C939CFD8DB8}"/>
              </a:ext>
            </a:extLst>
          </p:cNvPr>
          <p:cNvSpPr txBox="1">
            <a:spLocks/>
          </p:cNvSpPr>
          <p:nvPr/>
        </p:nvSpPr>
        <p:spPr>
          <a:xfrm>
            <a:off x="170122" y="264825"/>
            <a:ext cx="7299250" cy="5964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CA" sz="3600" b="1" dirty="0">
                <a:solidFill>
                  <a:schemeClr val="tx1"/>
                </a:solidFill>
                <a:latin typeface="Posterama" panose="020B0504020200020000" pitchFamily="34" charset="0"/>
                <a:cs typeface="Posterama" panose="020B0504020200020000" pitchFamily="34" charset="0"/>
              </a:rPr>
              <a:t>Analysis #1 – </a:t>
            </a:r>
            <a:r>
              <a:rPr lang="en-US" altLang="zh-CN" sz="3600" b="1" dirty="0">
                <a:solidFill>
                  <a:schemeClr val="tx1"/>
                </a:solidFill>
                <a:latin typeface="Posterama" panose="020B0504020200020000" pitchFamily="34" charset="0"/>
                <a:cs typeface="Posterama" panose="020B0504020200020000" pitchFamily="34" charset="0"/>
              </a:rPr>
              <a:t>Cause Analysis</a:t>
            </a:r>
            <a:endParaRPr lang="en-US" sz="3600" dirty="0">
              <a:solidFill>
                <a:schemeClr val="tx1"/>
              </a:solidFill>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665041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7B0A30-F52E-2646-C941-73C43A382F97}"/>
              </a:ext>
            </a:extLst>
          </p:cNvPr>
          <p:cNvPicPr>
            <a:picLocks noChangeAspect="1"/>
          </p:cNvPicPr>
          <p:nvPr/>
        </p:nvPicPr>
        <p:blipFill rotWithShape="1">
          <a:blip r:embed="rId3"/>
          <a:srcRect l="3213" r="31858"/>
          <a:stretch/>
        </p:blipFill>
        <p:spPr>
          <a:xfrm>
            <a:off x="101020" y="1640148"/>
            <a:ext cx="4011178" cy="3413052"/>
          </a:xfrm>
          <a:prstGeom prst="rect">
            <a:avLst/>
          </a:prstGeom>
        </p:spPr>
      </p:pic>
      <p:pic>
        <p:nvPicPr>
          <p:cNvPr id="5" name="Picture 4">
            <a:extLst>
              <a:ext uri="{FF2B5EF4-FFF2-40B4-BE49-F238E27FC236}">
                <a16:creationId xmlns:a16="http://schemas.microsoft.com/office/drawing/2014/main" id="{B1A0625A-A52C-4F58-F010-5D22190C3BE6}"/>
              </a:ext>
            </a:extLst>
          </p:cNvPr>
          <p:cNvPicPr>
            <a:picLocks noChangeAspect="1"/>
          </p:cNvPicPr>
          <p:nvPr/>
        </p:nvPicPr>
        <p:blipFill rotWithShape="1">
          <a:blip r:embed="rId4"/>
          <a:srcRect l="4176" r="31060"/>
          <a:stretch/>
        </p:blipFill>
        <p:spPr>
          <a:xfrm>
            <a:off x="4357237" y="1640148"/>
            <a:ext cx="3798784" cy="3413051"/>
          </a:xfrm>
          <a:prstGeom prst="rect">
            <a:avLst/>
          </a:prstGeom>
        </p:spPr>
      </p:pic>
      <p:pic>
        <p:nvPicPr>
          <p:cNvPr id="6" name="Picture 5">
            <a:extLst>
              <a:ext uri="{FF2B5EF4-FFF2-40B4-BE49-F238E27FC236}">
                <a16:creationId xmlns:a16="http://schemas.microsoft.com/office/drawing/2014/main" id="{4CC46245-F97C-1C4A-2401-2333011B8E89}"/>
              </a:ext>
            </a:extLst>
          </p:cNvPr>
          <p:cNvPicPr>
            <a:picLocks noChangeAspect="1"/>
          </p:cNvPicPr>
          <p:nvPr/>
        </p:nvPicPr>
        <p:blipFill rotWithShape="1">
          <a:blip r:embed="rId5"/>
          <a:srcRect l="7056"/>
          <a:stretch/>
        </p:blipFill>
        <p:spPr>
          <a:xfrm>
            <a:off x="8401060" y="1640147"/>
            <a:ext cx="3656989" cy="3413052"/>
          </a:xfrm>
          <a:prstGeom prst="rect">
            <a:avLst/>
          </a:prstGeom>
        </p:spPr>
      </p:pic>
      <p:sp>
        <p:nvSpPr>
          <p:cNvPr id="7" name="TextBox 6">
            <a:extLst>
              <a:ext uri="{FF2B5EF4-FFF2-40B4-BE49-F238E27FC236}">
                <a16:creationId xmlns:a16="http://schemas.microsoft.com/office/drawing/2014/main" id="{12FDCE98-4E82-120D-D373-D46B0835F818}"/>
              </a:ext>
            </a:extLst>
          </p:cNvPr>
          <p:cNvSpPr txBox="1"/>
          <p:nvPr/>
        </p:nvSpPr>
        <p:spPr>
          <a:xfrm>
            <a:off x="404308" y="5401339"/>
            <a:ext cx="3404601" cy="1200329"/>
          </a:xfrm>
          <a:prstGeom prst="rect">
            <a:avLst/>
          </a:prstGeom>
          <a:noFill/>
        </p:spPr>
        <p:txBody>
          <a:bodyPr wrap="square" rtlCol="0">
            <a:spAutoFit/>
          </a:bodyPr>
          <a:lstStyle/>
          <a:p>
            <a:pPr algn="ctr"/>
            <a:r>
              <a:rPr lang="en-CA" b="1" dirty="0">
                <a:latin typeface="Posterama" panose="020B0504020200020000" pitchFamily="34" charset="0"/>
                <a:cs typeface="Posterama" panose="020B0504020200020000" pitchFamily="34" charset="0"/>
              </a:rPr>
              <a:t>Passing or Lane Usage Improper</a:t>
            </a:r>
          </a:p>
          <a:p>
            <a:pPr algn="ctr"/>
            <a:endParaRPr lang="en-CA" b="1" dirty="0">
              <a:latin typeface="Posterama" panose="020B0504020200020000" pitchFamily="34" charset="0"/>
              <a:cs typeface="Posterama" panose="020B0504020200020000" pitchFamily="34" charset="0"/>
            </a:endParaRPr>
          </a:p>
          <a:p>
            <a:pPr algn="ctr"/>
            <a:r>
              <a:rPr lang="en-CA" dirty="0">
                <a:latin typeface="Posterama" panose="020B0504020200020000" pitchFamily="34" charset="0"/>
                <a:cs typeface="Posterama" panose="020B0504020200020000" pitchFamily="34" charset="0"/>
              </a:rPr>
              <a:t>Increase from 3.9% to 5.7%</a:t>
            </a:r>
          </a:p>
        </p:txBody>
      </p:sp>
      <p:sp>
        <p:nvSpPr>
          <p:cNvPr id="8" name="TextBox 7">
            <a:extLst>
              <a:ext uri="{FF2B5EF4-FFF2-40B4-BE49-F238E27FC236}">
                <a16:creationId xmlns:a16="http://schemas.microsoft.com/office/drawing/2014/main" id="{8277D46C-3147-82D0-1221-133ECE68985A}"/>
              </a:ext>
            </a:extLst>
          </p:cNvPr>
          <p:cNvSpPr txBox="1"/>
          <p:nvPr/>
        </p:nvSpPr>
        <p:spPr>
          <a:xfrm>
            <a:off x="4554328" y="5401339"/>
            <a:ext cx="3404601" cy="1200329"/>
          </a:xfrm>
          <a:prstGeom prst="rect">
            <a:avLst/>
          </a:prstGeom>
          <a:noFill/>
        </p:spPr>
        <p:txBody>
          <a:bodyPr wrap="square" rtlCol="0">
            <a:spAutoFit/>
          </a:bodyPr>
          <a:lstStyle/>
          <a:p>
            <a:pPr algn="ctr"/>
            <a:r>
              <a:rPr lang="en-CA" b="1" dirty="0">
                <a:latin typeface="Posterama" panose="020B0504020200020000" pitchFamily="34" charset="0"/>
                <a:cs typeface="Posterama" panose="020B0504020200020000" pitchFamily="34" charset="0"/>
              </a:rPr>
              <a:t>Unsafe Speed</a:t>
            </a:r>
          </a:p>
          <a:p>
            <a:pPr algn="ctr"/>
            <a:endParaRPr lang="en-CA" b="1" dirty="0">
              <a:latin typeface="Posterama" panose="020B0504020200020000" pitchFamily="34" charset="0"/>
              <a:cs typeface="Posterama" panose="020B0504020200020000" pitchFamily="34" charset="0"/>
            </a:endParaRPr>
          </a:p>
          <a:p>
            <a:pPr algn="ctr"/>
            <a:endParaRPr lang="en-CA" b="1" dirty="0">
              <a:latin typeface="Posterama" panose="020B0504020200020000" pitchFamily="34" charset="0"/>
              <a:cs typeface="Posterama" panose="020B0504020200020000" pitchFamily="34" charset="0"/>
            </a:endParaRPr>
          </a:p>
          <a:p>
            <a:pPr algn="ctr"/>
            <a:r>
              <a:rPr lang="en-CA" dirty="0">
                <a:latin typeface="Posterama" panose="020B0504020200020000" pitchFamily="34" charset="0"/>
                <a:cs typeface="Posterama" panose="020B0504020200020000" pitchFamily="34" charset="0"/>
              </a:rPr>
              <a:t>New Top 10</a:t>
            </a:r>
          </a:p>
        </p:txBody>
      </p:sp>
      <p:sp>
        <p:nvSpPr>
          <p:cNvPr id="10" name="Slide Number Placeholder 9">
            <a:extLst>
              <a:ext uri="{FF2B5EF4-FFF2-40B4-BE49-F238E27FC236}">
                <a16:creationId xmlns:a16="http://schemas.microsoft.com/office/drawing/2014/main" id="{36868DB2-1290-2EE1-1EEC-C69AC0B93FF5}"/>
              </a:ext>
            </a:extLst>
          </p:cNvPr>
          <p:cNvSpPr>
            <a:spLocks noGrp="1"/>
          </p:cNvSpPr>
          <p:nvPr>
            <p:ph type="sldNum" sz="quarter" idx="12"/>
          </p:nvPr>
        </p:nvSpPr>
        <p:spPr/>
        <p:txBody>
          <a:bodyPr>
            <a:normAutofit/>
          </a:bodyPr>
          <a:lstStyle/>
          <a:p>
            <a:fld id="{11A71338-8BA2-4C79-A6C5-5A8E30081D0C}" type="slidenum">
              <a:rPr lang="en-US" smtClean="0"/>
              <a:t>6</a:t>
            </a:fld>
            <a:endParaRPr lang="en-US"/>
          </a:p>
        </p:txBody>
      </p:sp>
      <p:sp>
        <p:nvSpPr>
          <p:cNvPr id="11" name="TextBox 10">
            <a:extLst>
              <a:ext uri="{FF2B5EF4-FFF2-40B4-BE49-F238E27FC236}">
                <a16:creationId xmlns:a16="http://schemas.microsoft.com/office/drawing/2014/main" id="{1D77C010-27C6-8BD2-0BB1-DB2ACA8B9712}"/>
              </a:ext>
            </a:extLst>
          </p:cNvPr>
          <p:cNvSpPr txBox="1"/>
          <p:nvPr/>
        </p:nvSpPr>
        <p:spPr>
          <a:xfrm>
            <a:off x="8527253" y="5401339"/>
            <a:ext cx="3404601" cy="1200329"/>
          </a:xfrm>
          <a:prstGeom prst="rect">
            <a:avLst/>
          </a:prstGeom>
          <a:noFill/>
        </p:spPr>
        <p:txBody>
          <a:bodyPr wrap="square" rtlCol="0">
            <a:spAutoFit/>
          </a:bodyPr>
          <a:lstStyle/>
          <a:p>
            <a:pPr algn="ctr"/>
            <a:r>
              <a:rPr lang="en-CA" b="1" dirty="0">
                <a:latin typeface="Posterama" panose="020B0504020200020000" pitchFamily="34" charset="0"/>
                <a:cs typeface="Posterama" panose="020B0504020200020000" pitchFamily="34" charset="0"/>
              </a:rPr>
              <a:t>Traffic Control Disregarded</a:t>
            </a:r>
          </a:p>
          <a:p>
            <a:pPr algn="ctr"/>
            <a:endParaRPr lang="en-CA" b="1" dirty="0">
              <a:latin typeface="Posterama" panose="020B0504020200020000" pitchFamily="34" charset="0"/>
              <a:cs typeface="Posterama" panose="020B0504020200020000" pitchFamily="34" charset="0"/>
            </a:endParaRPr>
          </a:p>
          <a:p>
            <a:pPr algn="ctr"/>
            <a:endParaRPr lang="en-CA" b="1" dirty="0">
              <a:latin typeface="Posterama" panose="020B0504020200020000" pitchFamily="34" charset="0"/>
              <a:cs typeface="Posterama" panose="020B0504020200020000" pitchFamily="34" charset="0"/>
            </a:endParaRPr>
          </a:p>
          <a:p>
            <a:pPr algn="ctr"/>
            <a:r>
              <a:rPr lang="en-CA" dirty="0">
                <a:latin typeface="Posterama" panose="020B0504020200020000" pitchFamily="34" charset="0"/>
                <a:cs typeface="Posterama" panose="020B0504020200020000" pitchFamily="34" charset="0"/>
              </a:rPr>
              <a:t>New Top 10</a:t>
            </a:r>
          </a:p>
        </p:txBody>
      </p:sp>
      <p:sp>
        <p:nvSpPr>
          <p:cNvPr id="12" name="Title 1">
            <a:extLst>
              <a:ext uri="{FF2B5EF4-FFF2-40B4-BE49-F238E27FC236}">
                <a16:creationId xmlns:a16="http://schemas.microsoft.com/office/drawing/2014/main" id="{F295F146-E020-D579-B2F2-1030C48538E6}"/>
              </a:ext>
            </a:extLst>
          </p:cNvPr>
          <p:cNvSpPr txBox="1">
            <a:spLocks/>
          </p:cNvSpPr>
          <p:nvPr/>
        </p:nvSpPr>
        <p:spPr>
          <a:xfrm>
            <a:off x="170122" y="264825"/>
            <a:ext cx="7299250" cy="5964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CA" sz="3600" b="1" dirty="0">
                <a:solidFill>
                  <a:schemeClr val="tx1"/>
                </a:solidFill>
                <a:latin typeface="Posterama" panose="020B0504020200020000" pitchFamily="34" charset="0"/>
                <a:cs typeface="Posterama" panose="020B0504020200020000" pitchFamily="34" charset="0"/>
              </a:rPr>
              <a:t>Analysis #1 – </a:t>
            </a:r>
            <a:r>
              <a:rPr lang="en-US" altLang="zh-CN" sz="3600" b="1" dirty="0">
                <a:solidFill>
                  <a:schemeClr val="tx1"/>
                </a:solidFill>
                <a:latin typeface="Posterama" panose="020B0504020200020000" pitchFamily="34" charset="0"/>
                <a:cs typeface="Posterama" panose="020B0504020200020000" pitchFamily="34" charset="0"/>
              </a:rPr>
              <a:t>Cause Analysis</a:t>
            </a:r>
            <a:endParaRPr lang="en-US" sz="3600" dirty="0">
              <a:solidFill>
                <a:schemeClr val="tx1"/>
              </a:solidFill>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12416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FBF147-62B5-D0A7-7A45-E044672936F8}"/>
              </a:ext>
            </a:extLst>
          </p:cNvPr>
          <p:cNvSpPr/>
          <p:nvPr/>
        </p:nvSpPr>
        <p:spPr>
          <a:xfrm>
            <a:off x="7652729" y="-1"/>
            <a:ext cx="4513395" cy="68521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tle 1">
            <a:extLst>
              <a:ext uri="{FF2B5EF4-FFF2-40B4-BE49-F238E27FC236}">
                <a16:creationId xmlns:a16="http://schemas.microsoft.com/office/drawing/2014/main" id="{6F177A89-A98D-FE82-A482-83906AA31A48}"/>
              </a:ext>
            </a:extLst>
          </p:cNvPr>
          <p:cNvSpPr txBox="1">
            <a:spLocks/>
          </p:cNvSpPr>
          <p:nvPr/>
        </p:nvSpPr>
        <p:spPr>
          <a:xfrm>
            <a:off x="283029" y="2296770"/>
            <a:ext cx="3731668" cy="225858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spcAft>
                <a:spcPts val="600"/>
              </a:spcAft>
            </a:pPr>
            <a:r>
              <a:rPr lang="en-US" sz="3500" b="1" dirty="0">
                <a:latin typeface="Posterama" panose="020B0504020200020000" pitchFamily="34" charset="0"/>
                <a:cs typeface="Posterama" panose="020B0504020200020000" pitchFamily="34" charset="0"/>
              </a:rPr>
              <a:t>Analysis #1 </a:t>
            </a:r>
          </a:p>
          <a:p>
            <a:pPr>
              <a:spcAft>
                <a:spcPts val="600"/>
              </a:spcAft>
            </a:pPr>
            <a:endParaRPr lang="en-US" altLang="zh-CN" sz="3500" b="1" dirty="0">
              <a:latin typeface="Posterama" panose="020B0504020200020000" pitchFamily="34" charset="0"/>
              <a:cs typeface="Posterama" panose="020B0504020200020000" pitchFamily="34" charset="0"/>
            </a:endParaRPr>
          </a:p>
          <a:p>
            <a:pPr>
              <a:spcAft>
                <a:spcPts val="600"/>
              </a:spcAft>
            </a:pPr>
            <a:r>
              <a:rPr lang="en-US" altLang="zh-CN" sz="3500" b="1" dirty="0">
                <a:latin typeface="Posterama" panose="020B0504020200020000" pitchFamily="34" charset="0"/>
                <a:cs typeface="Posterama" panose="020B0504020200020000" pitchFamily="34" charset="0"/>
              </a:rPr>
              <a:t>Time Series Forecasting</a:t>
            </a:r>
            <a:endParaRPr lang="en-US" sz="3500" dirty="0">
              <a:latin typeface="Posterama" panose="020B0504020200020000" pitchFamily="34" charset="0"/>
              <a:cs typeface="Posterama" panose="020B0504020200020000" pitchFamily="34" charset="0"/>
            </a:endParaRPr>
          </a:p>
        </p:txBody>
      </p:sp>
      <p:sp>
        <p:nvSpPr>
          <p:cNvPr id="7" name="TextBox 6">
            <a:extLst>
              <a:ext uri="{FF2B5EF4-FFF2-40B4-BE49-F238E27FC236}">
                <a16:creationId xmlns:a16="http://schemas.microsoft.com/office/drawing/2014/main" id="{0B5C9277-B849-B0D4-F34A-9073A3ADE157}"/>
              </a:ext>
            </a:extLst>
          </p:cNvPr>
          <p:cNvSpPr txBox="1"/>
          <p:nvPr/>
        </p:nvSpPr>
        <p:spPr>
          <a:xfrm>
            <a:off x="3050470" y="1040964"/>
            <a:ext cx="4513395" cy="369332"/>
          </a:xfrm>
          <a:prstGeom prst="rect">
            <a:avLst/>
          </a:prstGeom>
          <a:noFill/>
        </p:spPr>
        <p:txBody>
          <a:bodyPr wrap="square" rtlCol="0">
            <a:spAutoFit/>
          </a:bodyPr>
          <a:lstStyle/>
          <a:p>
            <a:pPr algn="r"/>
            <a:r>
              <a:rPr lang="en-CA" b="1" dirty="0">
                <a:latin typeface="Posterama" panose="020B0504020200020000" pitchFamily="34" charset="0"/>
                <a:cs typeface="Posterama" panose="020B0504020200020000" pitchFamily="34" charset="0"/>
              </a:rPr>
              <a:t>Passing or Lane Usage Improper</a:t>
            </a:r>
          </a:p>
        </p:txBody>
      </p:sp>
      <p:sp>
        <p:nvSpPr>
          <p:cNvPr id="8" name="TextBox 7">
            <a:extLst>
              <a:ext uri="{FF2B5EF4-FFF2-40B4-BE49-F238E27FC236}">
                <a16:creationId xmlns:a16="http://schemas.microsoft.com/office/drawing/2014/main" id="{1FFF1BF1-FE0D-14D0-6F9C-029FE6B392C5}"/>
              </a:ext>
            </a:extLst>
          </p:cNvPr>
          <p:cNvSpPr txBox="1"/>
          <p:nvPr/>
        </p:nvSpPr>
        <p:spPr>
          <a:xfrm>
            <a:off x="2836971" y="3277780"/>
            <a:ext cx="3404601" cy="369332"/>
          </a:xfrm>
          <a:prstGeom prst="rect">
            <a:avLst/>
          </a:prstGeom>
          <a:noFill/>
        </p:spPr>
        <p:txBody>
          <a:bodyPr wrap="square" rtlCol="0">
            <a:spAutoFit/>
          </a:bodyPr>
          <a:lstStyle/>
          <a:p>
            <a:pPr algn="r"/>
            <a:r>
              <a:rPr lang="en-CA" b="1" dirty="0">
                <a:latin typeface="Posterama" panose="020B0504020200020000" pitchFamily="34" charset="0"/>
                <a:cs typeface="Posterama" panose="020B0504020200020000" pitchFamily="34" charset="0"/>
              </a:rPr>
              <a:t>Unsafe Speed</a:t>
            </a:r>
          </a:p>
        </p:txBody>
      </p:sp>
      <p:sp>
        <p:nvSpPr>
          <p:cNvPr id="9" name="TextBox 8">
            <a:extLst>
              <a:ext uri="{FF2B5EF4-FFF2-40B4-BE49-F238E27FC236}">
                <a16:creationId xmlns:a16="http://schemas.microsoft.com/office/drawing/2014/main" id="{537472DC-2F6C-0054-6B1A-B9B45E9E10AC}"/>
              </a:ext>
            </a:extLst>
          </p:cNvPr>
          <p:cNvSpPr txBox="1"/>
          <p:nvPr/>
        </p:nvSpPr>
        <p:spPr>
          <a:xfrm>
            <a:off x="3706065" y="5529505"/>
            <a:ext cx="3404601" cy="369332"/>
          </a:xfrm>
          <a:prstGeom prst="rect">
            <a:avLst/>
          </a:prstGeom>
          <a:noFill/>
        </p:spPr>
        <p:txBody>
          <a:bodyPr wrap="square" rtlCol="0">
            <a:spAutoFit/>
          </a:bodyPr>
          <a:lstStyle/>
          <a:p>
            <a:pPr algn="r"/>
            <a:r>
              <a:rPr lang="en-CA" b="1" dirty="0">
                <a:latin typeface="Posterama" panose="020B0504020200020000" pitchFamily="34" charset="0"/>
                <a:cs typeface="Posterama" panose="020B0504020200020000" pitchFamily="34" charset="0"/>
              </a:rPr>
              <a:t>Traffic Control Disregarded</a:t>
            </a:r>
          </a:p>
        </p:txBody>
      </p:sp>
      <p:pic>
        <p:nvPicPr>
          <p:cNvPr id="10" name="Picture 9" descr="Chart, line chart&#10;&#10;Description automatically generated">
            <a:extLst>
              <a:ext uri="{FF2B5EF4-FFF2-40B4-BE49-F238E27FC236}">
                <a16:creationId xmlns:a16="http://schemas.microsoft.com/office/drawing/2014/main" id="{FB3C41AD-D00C-2ED8-1721-77E041C2B741}"/>
              </a:ext>
            </a:extLst>
          </p:cNvPr>
          <p:cNvPicPr>
            <a:picLocks noChangeAspect="1"/>
          </p:cNvPicPr>
          <p:nvPr/>
        </p:nvPicPr>
        <p:blipFill>
          <a:blip r:embed="rId3"/>
          <a:stretch>
            <a:fillRect/>
          </a:stretch>
        </p:blipFill>
        <p:spPr>
          <a:xfrm>
            <a:off x="7830457" y="94120"/>
            <a:ext cx="4159065" cy="2263021"/>
          </a:xfrm>
          <a:prstGeom prst="rect">
            <a:avLst/>
          </a:prstGeom>
        </p:spPr>
      </p:pic>
      <p:pic>
        <p:nvPicPr>
          <p:cNvPr id="11" name="Picture 10" descr="Chart, line chart&#10;&#10;Description automatically generated">
            <a:extLst>
              <a:ext uri="{FF2B5EF4-FFF2-40B4-BE49-F238E27FC236}">
                <a16:creationId xmlns:a16="http://schemas.microsoft.com/office/drawing/2014/main" id="{D17F2ADA-4F44-1D49-4A7E-7E8596D37553}"/>
              </a:ext>
            </a:extLst>
          </p:cNvPr>
          <p:cNvPicPr>
            <a:picLocks noChangeAspect="1"/>
          </p:cNvPicPr>
          <p:nvPr/>
        </p:nvPicPr>
        <p:blipFill>
          <a:blip r:embed="rId4"/>
          <a:stretch>
            <a:fillRect/>
          </a:stretch>
        </p:blipFill>
        <p:spPr>
          <a:xfrm>
            <a:off x="7830457" y="4592118"/>
            <a:ext cx="4153537" cy="2260013"/>
          </a:xfrm>
          <a:prstGeom prst="rect">
            <a:avLst/>
          </a:prstGeom>
        </p:spPr>
      </p:pic>
      <p:pic>
        <p:nvPicPr>
          <p:cNvPr id="12" name="Picture 11" descr="Chart, line chart&#10;&#10;Description automatically generated">
            <a:extLst>
              <a:ext uri="{FF2B5EF4-FFF2-40B4-BE49-F238E27FC236}">
                <a16:creationId xmlns:a16="http://schemas.microsoft.com/office/drawing/2014/main" id="{D0F7D0EF-C805-0315-3090-954AB0CC8950}"/>
              </a:ext>
            </a:extLst>
          </p:cNvPr>
          <p:cNvPicPr>
            <a:picLocks noChangeAspect="1"/>
          </p:cNvPicPr>
          <p:nvPr/>
        </p:nvPicPr>
        <p:blipFill>
          <a:blip r:embed="rId5"/>
          <a:stretch>
            <a:fillRect/>
          </a:stretch>
        </p:blipFill>
        <p:spPr>
          <a:xfrm>
            <a:off x="7846362" y="2404057"/>
            <a:ext cx="4062609" cy="2210538"/>
          </a:xfrm>
          <a:prstGeom prst="rect">
            <a:avLst/>
          </a:prstGeom>
        </p:spPr>
      </p:pic>
      <p:cxnSp>
        <p:nvCxnSpPr>
          <p:cNvPr id="3" name="Straight Connector 2">
            <a:extLst>
              <a:ext uri="{FF2B5EF4-FFF2-40B4-BE49-F238E27FC236}">
                <a16:creationId xmlns:a16="http://schemas.microsoft.com/office/drawing/2014/main" id="{FAA2F6B1-F9BC-726F-AB37-1742DB69D22D}"/>
              </a:ext>
            </a:extLst>
          </p:cNvPr>
          <p:cNvCxnSpPr/>
          <p:nvPr/>
        </p:nvCxnSpPr>
        <p:spPr>
          <a:xfrm>
            <a:off x="3252866" y="94120"/>
            <a:ext cx="0" cy="68130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C749FC-4757-46B7-57D3-8DECBE3498BC}"/>
              </a:ext>
            </a:extLst>
          </p:cNvPr>
          <p:cNvCxnSpPr>
            <a:cxnSpLocks/>
          </p:cNvCxnSpPr>
          <p:nvPr/>
        </p:nvCxnSpPr>
        <p:spPr>
          <a:xfrm>
            <a:off x="3252866" y="2357141"/>
            <a:ext cx="43998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DD011D-CA5E-2792-FA58-04DC1FADF2DB}"/>
              </a:ext>
            </a:extLst>
          </p:cNvPr>
          <p:cNvCxnSpPr>
            <a:cxnSpLocks/>
          </p:cNvCxnSpPr>
          <p:nvPr/>
        </p:nvCxnSpPr>
        <p:spPr>
          <a:xfrm>
            <a:off x="3252866" y="4588308"/>
            <a:ext cx="43998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13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295F146-E020-D579-B2F2-1030C48538E6}"/>
              </a:ext>
            </a:extLst>
          </p:cNvPr>
          <p:cNvSpPr txBox="1">
            <a:spLocks/>
          </p:cNvSpPr>
          <p:nvPr/>
        </p:nvSpPr>
        <p:spPr>
          <a:xfrm>
            <a:off x="633743" y="609599"/>
            <a:ext cx="3413156" cy="527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lgn="ctr" defTabSz="457200">
              <a:spcAft>
                <a:spcPts val="600"/>
              </a:spcAft>
            </a:pPr>
            <a:r>
              <a:rPr lang="en-US" sz="2800" b="1" dirty="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Posterama" panose="020B0504020200020000" pitchFamily="34" charset="0"/>
                <a:cs typeface="Posterama" panose="020B0504020200020000" pitchFamily="34" charset="0"/>
              </a:rPr>
              <a:t>Analysis #1 – </a:t>
            </a:r>
            <a:r>
              <a:rPr lang="en-US" altLang="zh-CN" sz="2800" b="1" dirty="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Posterama" panose="020B0504020200020000" pitchFamily="34" charset="0"/>
                <a:cs typeface="Posterama" panose="020B0504020200020000" pitchFamily="34" charset="0"/>
              </a:rPr>
              <a:t>Recommendations</a:t>
            </a:r>
            <a:endParaRPr lang="en-US" sz="2800" dirty="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Posterama" panose="020B0504020200020000" pitchFamily="34" charset="0"/>
              <a:cs typeface="Posterama" panose="020B0504020200020000" pitchFamily="34" charset="0"/>
            </a:endParaRPr>
          </a:p>
        </p:txBody>
      </p:sp>
      <p:pic>
        <p:nvPicPr>
          <p:cNvPr id="18" name="Picture 17">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10" name="Slide Number Placeholder 9">
            <a:extLst>
              <a:ext uri="{FF2B5EF4-FFF2-40B4-BE49-F238E27FC236}">
                <a16:creationId xmlns:a16="http://schemas.microsoft.com/office/drawing/2014/main" id="{36868DB2-1290-2EE1-1EEC-C69AC0B93FF5}"/>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defTabSz="914400">
              <a:spcAft>
                <a:spcPts val="600"/>
              </a:spcAft>
            </a:pPr>
            <a:fld id="{11A71338-8BA2-4C79-A6C5-5A8E30081D0C}" type="slidenum">
              <a:rPr lang="en-US" smtClean="0"/>
              <a:pPr defTabSz="914400">
                <a:spcAft>
                  <a:spcPts val="600"/>
                </a:spcAft>
              </a:pPr>
              <a:t>8</a:t>
            </a:fld>
            <a:endParaRPr lang="en-US"/>
          </a:p>
        </p:txBody>
      </p:sp>
      <p:graphicFrame>
        <p:nvGraphicFramePr>
          <p:cNvPr id="14" name="TextBox 1">
            <a:extLst>
              <a:ext uri="{FF2B5EF4-FFF2-40B4-BE49-F238E27FC236}">
                <a16:creationId xmlns:a16="http://schemas.microsoft.com/office/drawing/2014/main" id="{4E168AA4-1BBA-D0BB-FB29-0E89D34F8939}"/>
              </a:ext>
            </a:extLst>
          </p:cNvPr>
          <p:cNvGraphicFramePr/>
          <p:nvPr>
            <p:extLst>
              <p:ext uri="{D42A27DB-BD31-4B8C-83A1-F6EECF244321}">
                <p14:modId xmlns:p14="http://schemas.microsoft.com/office/powerpoint/2010/main" val="399958167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71419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DC9891-95AD-6822-4320-1CF86A5DD34A}"/>
              </a:ext>
            </a:extLst>
          </p:cNvPr>
          <p:cNvSpPr>
            <a:spLocks noGrp="1"/>
          </p:cNvSpPr>
          <p:nvPr>
            <p:ph type="sldNum" sz="quarter" idx="12"/>
          </p:nvPr>
        </p:nvSpPr>
        <p:spPr/>
        <p:txBody>
          <a:bodyPr/>
          <a:lstStyle/>
          <a:p>
            <a:fld id="{11A71338-8BA2-4C79-A6C5-5A8E30081D0C}" type="slidenum">
              <a:rPr lang="en-US" smtClean="0"/>
              <a:t>9</a:t>
            </a:fld>
            <a:endParaRPr lang="en-US"/>
          </a:p>
        </p:txBody>
      </p:sp>
      <p:sp>
        <p:nvSpPr>
          <p:cNvPr id="5" name="TextBox 4">
            <a:extLst>
              <a:ext uri="{FF2B5EF4-FFF2-40B4-BE49-F238E27FC236}">
                <a16:creationId xmlns:a16="http://schemas.microsoft.com/office/drawing/2014/main" id="{DCD8516D-4C28-3D14-663A-CBE4C22ABCA4}"/>
              </a:ext>
            </a:extLst>
          </p:cNvPr>
          <p:cNvSpPr txBox="1"/>
          <p:nvPr/>
        </p:nvSpPr>
        <p:spPr>
          <a:xfrm>
            <a:off x="5763784" y="5104788"/>
            <a:ext cx="5810221" cy="2182408"/>
          </a:xfrm>
          <a:prstGeom prst="rect">
            <a:avLst/>
          </a:prstGeom>
        </p:spPr>
        <p:txBody>
          <a:bodyPr vert="horz" lIns="91440" tIns="45720" rIns="91440" bIns="45720" rtlCol="0" anchor="ctr">
            <a:normAutofit/>
          </a:bodyPr>
          <a:lstStyle/>
          <a:p>
            <a:pPr>
              <a:lnSpc>
                <a:spcPct val="110000"/>
              </a:lnSpc>
              <a:spcAft>
                <a:spcPts val="600"/>
              </a:spcAft>
              <a:buClr>
                <a:schemeClr val="bg1"/>
              </a:buClr>
              <a:buSzPct val="75000"/>
            </a:pPr>
            <a:endParaRPr lang="en-US" sz="2000" dirty="0">
              <a:solidFill>
                <a:srgbClr val="FFFFFF"/>
              </a:solidFill>
              <a:latin typeface="Posterama" panose="020B0504020200020000" pitchFamily="34" charset="0"/>
              <a:cs typeface="Posterama" panose="020B0504020200020000" pitchFamily="34" charset="0"/>
            </a:endParaRPr>
          </a:p>
        </p:txBody>
      </p:sp>
      <p:sp>
        <p:nvSpPr>
          <p:cNvPr id="6" name="Slide Number Placeholder 1">
            <a:extLst>
              <a:ext uri="{FF2B5EF4-FFF2-40B4-BE49-F238E27FC236}">
                <a16:creationId xmlns:a16="http://schemas.microsoft.com/office/drawing/2014/main" id="{246DD9E0-42DB-A68E-F80A-33C61115E730}"/>
              </a:ext>
            </a:extLst>
          </p:cNvPr>
          <p:cNvSpPr txBox="1">
            <a:spLocks/>
          </p:cNvSpPr>
          <p:nvPr/>
        </p:nvSpPr>
        <p:spPr>
          <a:xfrm>
            <a:off x="10514011" y="5883275"/>
            <a:ext cx="753545"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1A71338-8BA2-4C79-A6C5-5A8E30081D0C}" type="slidenum">
              <a:rPr lang="en-US" smtClean="0"/>
              <a:pPr/>
              <a:t>9</a:t>
            </a:fld>
            <a:endParaRPr lang="en-US"/>
          </a:p>
        </p:txBody>
      </p:sp>
      <p:sp>
        <p:nvSpPr>
          <p:cNvPr id="7" name="Title 1">
            <a:extLst>
              <a:ext uri="{FF2B5EF4-FFF2-40B4-BE49-F238E27FC236}">
                <a16:creationId xmlns:a16="http://schemas.microsoft.com/office/drawing/2014/main" id="{191CFD71-5F07-99E9-6492-B084F58EDDAC}"/>
              </a:ext>
            </a:extLst>
          </p:cNvPr>
          <p:cNvSpPr txBox="1">
            <a:spLocks/>
          </p:cNvSpPr>
          <p:nvPr/>
        </p:nvSpPr>
        <p:spPr>
          <a:xfrm>
            <a:off x="192528" y="259801"/>
            <a:ext cx="8851604" cy="5964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CA" sz="3600" b="1" dirty="0">
                <a:latin typeface="Posterama" panose="020B0504020200020000" pitchFamily="34" charset="0"/>
                <a:cs typeface="Posterama" panose="020B0504020200020000" pitchFamily="34" charset="0"/>
              </a:rPr>
              <a:t>Analysis #2 – </a:t>
            </a:r>
            <a:r>
              <a:rPr lang="en-US" sz="3600" b="1" dirty="0">
                <a:latin typeface="Posterama" panose="020B0504020200020000" pitchFamily="34" charset="0"/>
                <a:cs typeface="Posterama" panose="020B0504020200020000" pitchFamily="34" charset="0"/>
              </a:rPr>
              <a:t>Location</a:t>
            </a:r>
            <a:endParaRPr lang="en-US" sz="3600" dirty="0">
              <a:latin typeface="Posterama" panose="020B0504020200020000" pitchFamily="34" charset="0"/>
              <a:cs typeface="Posterama" panose="020B0504020200020000" pitchFamily="34" charset="0"/>
            </a:endParaRPr>
          </a:p>
        </p:txBody>
      </p:sp>
      <p:pic>
        <p:nvPicPr>
          <p:cNvPr id="8" name="Picture 7">
            <a:extLst>
              <a:ext uri="{FF2B5EF4-FFF2-40B4-BE49-F238E27FC236}">
                <a16:creationId xmlns:a16="http://schemas.microsoft.com/office/drawing/2014/main" id="{CF84457B-3A55-FE26-28BA-AEB3763B2EEB}"/>
              </a:ext>
            </a:extLst>
          </p:cNvPr>
          <p:cNvPicPr>
            <a:picLocks noChangeAspect="1"/>
          </p:cNvPicPr>
          <p:nvPr/>
        </p:nvPicPr>
        <p:blipFill>
          <a:blip r:embed="rId3"/>
          <a:srcRect/>
          <a:stretch/>
        </p:blipFill>
        <p:spPr>
          <a:xfrm>
            <a:off x="381945" y="1614334"/>
            <a:ext cx="5961292" cy="3316245"/>
          </a:xfrm>
          <a:prstGeom prst="rect">
            <a:avLst/>
          </a:prstGeom>
        </p:spPr>
      </p:pic>
      <p:pic>
        <p:nvPicPr>
          <p:cNvPr id="9" name="Picture 8">
            <a:extLst>
              <a:ext uri="{FF2B5EF4-FFF2-40B4-BE49-F238E27FC236}">
                <a16:creationId xmlns:a16="http://schemas.microsoft.com/office/drawing/2014/main" id="{84D8BE7F-F906-0A01-1CE3-F4ECD32F5360}"/>
              </a:ext>
            </a:extLst>
          </p:cNvPr>
          <p:cNvPicPr>
            <a:picLocks noChangeAspect="1"/>
          </p:cNvPicPr>
          <p:nvPr/>
        </p:nvPicPr>
        <p:blipFill>
          <a:blip r:embed="rId4"/>
          <a:stretch>
            <a:fillRect/>
          </a:stretch>
        </p:blipFill>
        <p:spPr>
          <a:xfrm>
            <a:off x="7483427" y="5024"/>
            <a:ext cx="4719776" cy="6860140"/>
          </a:xfrm>
          <a:prstGeom prst="rect">
            <a:avLst/>
          </a:prstGeom>
        </p:spPr>
      </p:pic>
      <p:sp>
        <p:nvSpPr>
          <p:cNvPr id="14" name="Title 1">
            <a:extLst>
              <a:ext uri="{FF2B5EF4-FFF2-40B4-BE49-F238E27FC236}">
                <a16:creationId xmlns:a16="http://schemas.microsoft.com/office/drawing/2014/main" id="{3E0F76BB-7DBB-DEA7-BBBB-F5B06ED49DA2}"/>
              </a:ext>
            </a:extLst>
          </p:cNvPr>
          <p:cNvSpPr txBox="1">
            <a:spLocks/>
          </p:cNvSpPr>
          <p:nvPr/>
        </p:nvSpPr>
        <p:spPr>
          <a:xfrm>
            <a:off x="2603601" y="5474597"/>
            <a:ext cx="4352149" cy="5964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lgn="r"/>
            <a:r>
              <a:rPr lang="en-CA" sz="2000" b="1" dirty="0">
                <a:latin typeface="Posterama" panose="020B0504020200020000" pitchFamily="34" charset="0"/>
                <a:cs typeface="Posterama" panose="020B0504020200020000" pitchFamily="34" charset="0"/>
              </a:rPr>
              <a:t>Further Analysis</a:t>
            </a:r>
            <a:endParaRPr lang="en-US" sz="2000" dirty="0">
              <a:latin typeface="Posterama" panose="020B0504020200020000" pitchFamily="34" charset="0"/>
              <a:cs typeface="Posterama" panose="020B0504020200020000" pitchFamily="34" charset="0"/>
            </a:endParaRPr>
          </a:p>
        </p:txBody>
      </p:sp>
      <p:grpSp>
        <p:nvGrpSpPr>
          <p:cNvPr id="17" name="Group 16">
            <a:extLst>
              <a:ext uri="{FF2B5EF4-FFF2-40B4-BE49-F238E27FC236}">
                <a16:creationId xmlns:a16="http://schemas.microsoft.com/office/drawing/2014/main" id="{2C33C7D4-C1DD-13AF-F0E1-5210D9A71FD3}"/>
              </a:ext>
            </a:extLst>
          </p:cNvPr>
          <p:cNvGrpSpPr/>
          <p:nvPr/>
        </p:nvGrpSpPr>
        <p:grpSpPr>
          <a:xfrm>
            <a:off x="7487278" y="-448"/>
            <a:ext cx="4694230" cy="6858448"/>
            <a:chOff x="7487278" y="-448"/>
            <a:chExt cx="4694230" cy="6858448"/>
          </a:xfrm>
        </p:grpSpPr>
        <p:grpSp>
          <p:nvGrpSpPr>
            <p:cNvPr id="10" name="Group 9">
              <a:extLst>
                <a:ext uri="{FF2B5EF4-FFF2-40B4-BE49-F238E27FC236}">
                  <a16:creationId xmlns:a16="http://schemas.microsoft.com/office/drawing/2014/main" id="{6C99058F-EBD2-31ED-9CD1-1AAE029C0676}"/>
                </a:ext>
              </a:extLst>
            </p:cNvPr>
            <p:cNvGrpSpPr/>
            <p:nvPr/>
          </p:nvGrpSpPr>
          <p:grpSpPr>
            <a:xfrm>
              <a:off x="7487278" y="-448"/>
              <a:ext cx="4694230" cy="6858448"/>
              <a:chOff x="7487278" y="-448"/>
              <a:chExt cx="4694230" cy="6858448"/>
            </a:xfrm>
          </p:grpSpPr>
          <p:pic>
            <p:nvPicPr>
              <p:cNvPr id="11" name="Picture 10">
                <a:extLst>
                  <a:ext uri="{FF2B5EF4-FFF2-40B4-BE49-F238E27FC236}">
                    <a16:creationId xmlns:a16="http://schemas.microsoft.com/office/drawing/2014/main" id="{6B01F7B3-EA40-3238-A464-807B78E042EA}"/>
                  </a:ext>
                </a:extLst>
              </p:cNvPr>
              <p:cNvPicPr>
                <a:picLocks noChangeAspect="1"/>
              </p:cNvPicPr>
              <p:nvPr/>
            </p:nvPicPr>
            <p:blipFill rotWithShape="1">
              <a:blip r:embed="rId5"/>
              <a:srcRect l="16497" r="4839"/>
              <a:stretch/>
            </p:blipFill>
            <p:spPr>
              <a:xfrm>
                <a:off x="7487278" y="-448"/>
                <a:ext cx="4694230" cy="6858448"/>
              </a:xfrm>
              <a:prstGeom prst="rect">
                <a:avLst/>
              </a:prstGeom>
            </p:spPr>
          </p:pic>
          <p:sp>
            <p:nvSpPr>
              <p:cNvPr id="12" name="TextBox 11">
                <a:extLst>
                  <a:ext uri="{FF2B5EF4-FFF2-40B4-BE49-F238E27FC236}">
                    <a16:creationId xmlns:a16="http://schemas.microsoft.com/office/drawing/2014/main" id="{B6FBDEA2-68D9-4B19-B092-6E824B89A9C4}"/>
                  </a:ext>
                </a:extLst>
              </p:cNvPr>
              <p:cNvSpPr txBox="1"/>
              <p:nvPr/>
            </p:nvSpPr>
            <p:spPr>
              <a:xfrm>
                <a:off x="8229890" y="2915628"/>
                <a:ext cx="3455284" cy="369332"/>
              </a:xfrm>
              <a:prstGeom prst="rect">
                <a:avLst/>
              </a:prstGeom>
              <a:solidFill>
                <a:schemeClr val="accent2"/>
              </a:solidFill>
              <a:ln>
                <a:solidFill>
                  <a:schemeClr val="accent1"/>
                </a:solidFill>
              </a:ln>
            </p:spPr>
            <p:txBody>
              <a:bodyPr wrap="square" rtlCol="0">
                <a:spAutoFit/>
              </a:bodyPr>
              <a:lstStyle/>
              <a:p>
                <a:r>
                  <a:rPr lang="en-CA" b="1" dirty="0">
                    <a:solidFill>
                      <a:schemeClr val="bg1"/>
                    </a:solidFill>
                  </a:rPr>
                  <a:t>Number of Collisions &gt; 500</a:t>
                </a:r>
              </a:p>
            </p:txBody>
          </p:sp>
        </p:grpSp>
        <p:sp>
          <p:nvSpPr>
            <p:cNvPr id="16" name="Oval 15">
              <a:extLst>
                <a:ext uri="{FF2B5EF4-FFF2-40B4-BE49-F238E27FC236}">
                  <a16:creationId xmlns:a16="http://schemas.microsoft.com/office/drawing/2014/main" id="{C9A2A590-ED56-AF67-7CD9-461B5EFBAAE2}"/>
                </a:ext>
              </a:extLst>
            </p:cNvPr>
            <p:cNvSpPr/>
            <p:nvPr/>
          </p:nvSpPr>
          <p:spPr>
            <a:xfrm>
              <a:off x="8355862" y="5647925"/>
              <a:ext cx="319531" cy="3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 name="Arrow: Right 12">
            <a:extLst>
              <a:ext uri="{FF2B5EF4-FFF2-40B4-BE49-F238E27FC236}">
                <a16:creationId xmlns:a16="http://schemas.microsoft.com/office/drawing/2014/main" id="{E41B0105-363A-C0AC-49E2-AABFAB866021}"/>
              </a:ext>
            </a:extLst>
          </p:cNvPr>
          <p:cNvSpPr/>
          <p:nvPr/>
        </p:nvSpPr>
        <p:spPr>
          <a:xfrm rot="10800000">
            <a:off x="6978969" y="5640002"/>
            <a:ext cx="1269614" cy="243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1767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1245</TotalTime>
  <Words>1173</Words>
  <Application>Microsoft Office PowerPoint</Application>
  <PresentationFormat>Widescreen</PresentationFormat>
  <Paragraphs>155</Paragraphs>
  <Slides>17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Söhne</vt:lpstr>
      <vt:lpstr>Arial</vt:lpstr>
      <vt:lpstr>Calibri</vt:lpstr>
      <vt:lpstr>Calisto MT</vt:lpstr>
      <vt:lpstr>Posterama</vt:lpstr>
      <vt:lpstr>Wingdings</vt:lpstr>
      <vt:lpstr>Wingdings 2</vt:lpstr>
      <vt:lpstr>Slate</vt:lpstr>
      <vt:lpstr>NYPD Motor Vehicle Collision Analysis</vt:lpstr>
      <vt:lpstr>Background  </vt:lpstr>
      <vt:lpstr>     Exploratory Analysis &amp; Recommendations</vt:lpstr>
      <vt:lpstr>Analysis #1 – Trend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Hypothesis Test</vt:lpstr>
      <vt:lpstr>PowerPoint Presentation</vt:lpstr>
      <vt:lpstr>Accomplishment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NYPD Motor Vehicle Collision Analysis</dc:title>
  <dc:creator>lyke@student.ubc.ca</dc:creator>
  <cp:lastModifiedBy>zhda@student.ubc.ca</cp:lastModifiedBy>
  <cp:revision>35</cp:revision>
  <cp:lastPrinted>2023-02-15T19:47:39Z</cp:lastPrinted>
  <dcterms:created xsi:type="dcterms:W3CDTF">2023-02-15T00:41:59Z</dcterms:created>
  <dcterms:modified xsi:type="dcterms:W3CDTF">2023-02-18T23:29:54Z</dcterms:modified>
</cp:coreProperties>
</file>